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 id="2147483672" r:id="rId3"/>
  </p:sldMasterIdLst>
  <p:notesMasterIdLst>
    <p:notesMasterId r:id="rId3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81" r:id="rId23"/>
    <p:sldId id="282" r:id="rId24"/>
    <p:sldId id="275" r:id="rId25"/>
    <p:sldId id="276" r:id="rId26"/>
    <p:sldId id="277" r:id="rId27"/>
    <p:sldId id="278" r:id="rId28"/>
    <p:sldId id="283" r:id="rId29"/>
    <p:sldId id="279" r:id="rId30"/>
    <p:sldId id="285" r:id="rId31"/>
    <p:sldId id="284" r:id="rId32"/>
  </p:sldIdLst>
  <p:sldSz cx="9144000" cy="5143500" type="screen16x9"/>
  <p:notesSz cx="6858000" cy="9144000"/>
  <p:embeddedFontLst>
    <p:embeddedFont>
      <p:font typeface="Calibri" panose="020F0502020204030204" pitchFamily="34" charset="0"/>
      <p:regular r:id="rId34"/>
      <p:bold r:id="rId35"/>
      <p:italic r:id="rId36"/>
      <p:boldItalic r:id="rId37"/>
    </p:embeddedFont>
    <p:embeddedFont>
      <p:font typeface="Roboto" panose="020000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3FCDE7-AB1D-4607-B0F2-EB0501EABD23}">
  <a:tblStyle styleId="{EE3FCDE7-AB1D-4607-B0F2-EB0501EABD2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6.fntdata"/><Relationship Id="rId21" Type="http://schemas.openxmlformats.org/officeDocument/2006/relationships/slide" Target="slides/slide18.xml"/><Relationship Id="rId34" Type="http://schemas.openxmlformats.org/officeDocument/2006/relationships/font" Target="fonts/font1.fntdata"/><Relationship Id="rId42"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font" Target="fonts/font3.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font" Target="fonts/font2.fntdata"/><Relationship Id="rId43"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notesMaster" Target="notesMasters/notesMaster1.xml"/><Relationship Id="rId38" Type="http://schemas.openxmlformats.org/officeDocument/2006/relationships/font" Target="fonts/font5.fntdata"/><Relationship Id="rId20" Type="http://schemas.openxmlformats.org/officeDocument/2006/relationships/slide" Target="slides/slide17.xml"/><Relationship Id="rId41"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ae9f3c569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3" name="Google Shape;123;g1ae9f3c5695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b02de637cd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b02de637c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b02de637cd_1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b02de637cd_1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b02de637cd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b02de637cd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b02de637cd_1_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b02de637cd_1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b02de637cd_1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b02de637cd_1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b02de637cd_1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b02de637cd_1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b02de637cd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b02de637cd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b02de637cd_1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b02de637cd_1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b02de637cd_1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b02de637cd_1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b02de637c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9" name="Google Shape;289;g1b02de637cd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ae9f3c5695_0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ae9f3c5695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b02de637c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9" name="Google Shape;289;g1b02de637cd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29915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b02de637c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9" name="Google Shape;289;g1b02de637cd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88244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ae9f3c5695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5" name="Google Shape;295;g1ae9f3c5695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aec0a661d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5" name="Google Shape;305;g1aec0a661d0_0_2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b02de637cd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2" name="Google Shape;312;g1b02de637cd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1aec0a661d0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1" name="Google Shape;321;g1aec0a661d0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1aec0a661d0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1" name="Google Shape;321;g1aec0a661d0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093875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b02de637cd_1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b02de637cd_1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b02de637cd_1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b02de637cd_1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55379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b02de637cd_1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b02de637cd_1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4825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ae9f3c5695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ae9f3c5695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Preprocessing : Performs encoding and padding</a:t>
            </a:r>
            <a:endParaRPr/>
          </a:p>
          <a:p>
            <a:pPr marL="0" lvl="0" indent="0" algn="l" rtl="0">
              <a:spcBef>
                <a:spcPts val="0"/>
              </a:spcBef>
              <a:spcAft>
                <a:spcPts val="0"/>
              </a:spcAft>
              <a:buNone/>
            </a:pPr>
            <a:r>
              <a:rPr lang="en"/>
              <a:t>PCL </a:t>
            </a: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ae9f3c5695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0" name="Google Shape;190;g1ae9f3c5695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aec0a661d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g1aec0a661d0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b02de637cd_1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3" name="Google Shape;203;g1b02de637cd_1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b02de637cd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g1b02de637cd_1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b02de637cd_1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b02de637cd_1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b02de637cd_1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b02de637cd_1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LiDAR + Camera for Occluded objects (2 fuse into 1)</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1"/>
        <p:cNvGrpSpPr/>
        <p:nvPr/>
      </p:nvGrpSpPr>
      <p:grpSpPr>
        <a:xfrm>
          <a:off x="0" y="0"/>
          <a:ext cx="0" cy="0"/>
          <a:chOff x="0" y="0"/>
          <a:chExt cx="0" cy="0"/>
        </a:xfrm>
      </p:grpSpPr>
      <p:sp>
        <p:nvSpPr>
          <p:cNvPr id="52" name="Google Shape;52;p14"/>
          <p:cNvSpPr txBox="1">
            <a:spLocks noGrp="1"/>
          </p:cNvSpPr>
          <p:nvPr>
            <p:ph type="ctrTitle"/>
          </p:nvPr>
        </p:nvSpPr>
        <p:spPr>
          <a:xfrm>
            <a:off x="2216763" y="861883"/>
            <a:ext cx="5097000" cy="1983000"/>
          </a:xfrm>
          <a:prstGeom prst="rect">
            <a:avLst/>
          </a:prstGeom>
          <a:noFill/>
          <a:ln>
            <a:noFill/>
          </a:ln>
        </p:spPr>
        <p:txBody>
          <a:bodyPr spcFirstLastPara="1" wrap="square" lIns="68575" tIns="34275" rIns="68575" bIns="34275" anchor="b" anchorCtr="0">
            <a:normAutofit/>
          </a:bodyPr>
          <a:lstStyle>
            <a:lvl1pPr marR="0" lvl="0" algn="l" rtl="0">
              <a:lnSpc>
                <a:spcPct val="114285"/>
              </a:lnSpc>
              <a:spcBef>
                <a:spcPts val="0"/>
              </a:spcBef>
              <a:spcAft>
                <a:spcPts val="0"/>
              </a:spcAft>
              <a:buClr>
                <a:srgbClr val="003057"/>
              </a:buClr>
              <a:buSzPts val="3200"/>
              <a:buFont typeface="Roboto"/>
              <a:buNone/>
              <a:defRPr sz="3200" b="1" i="0" u="none" strike="noStrike" cap="none">
                <a:solidFill>
                  <a:srgbClr val="003057"/>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3" name="Google Shape;53;p14"/>
          <p:cNvSpPr txBox="1">
            <a:spLocks noGrp="1"/>
          </p:cNvSpPr>
          <p:nvPr>
            <p:ph type="subTitle" idx="1"/>
          </p:nvPr>
        </p:nvSpPr>
        <p:spPr>
          <a:xfrm>
            <a:off x="2216762" y="2844801"/>
            <a:ext cx="5097000" cy="1263600"/>
          </a:xfrm>
          <a:prstGeom prst="rect">
            <a:avLst/>
          </a:prstGeom>
          <a:noFill/>
          <a:ln>
            <a:noFill/>
          </a:ln>
        </p:spPr>
        <p:txBody>
          <a:bodyPr spcFirstLastPara="1" wrap="square" lIns="68575" tIns="34275" rIns="68575" bIns="34275" anchor="t" anchorCtr="0">
            <a:noAutofit/>
          </a:bodyPr>
          <a:lstStyle>
            <a:lvl1pPr marR="0" lvl="0" algn="l" rtl="0">
              <a:lnSpc>
                <a:spcPct val="200000"/>
              </a:lnSpc>
              <a:spcBef>
                <a:spcPts val="300"/>
              </a:spcBef>
              <a:spcAft>
                <a:spcPts val="0"/>
              </a:spcAft>
              <a:buClr>
                <a:srgbClr val="857437"/>
              </a:buClr>
              <a:buSzPts val="1400"/>
              <a:buFont typeface="Arial"/>
              <a:buNone/>
              <a:defRPr sz="1400" b="0" i="0" u="none" strike="noStrike" cap="none">
                <a:solidFill>
                  <a:srgbClr val="857437"/>
                </a:solidFill>
                <a:latin typeface="Roboto"/>
                <a:ea typeface="Roboto"/>
                <a:cs typeface="Roboto"/>
                <a:sym typeface="Roboto"/>
              </a:defRPr>
            </a:lvl1pPr>
            <a:lvl2pPr marR="0" lvl="1" algn="ctr" rtl="0">
              <a:spcBef>
                <a:spcPts val="3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2pPr>
            <a:lvl3pPr marR="0" lvl="2" algn="ctr" rtl="0">
              <a:spcBef>
                <a:spcPts val="30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3pPr>
            <a:lvl4pPr marR="0" lvl="3" algn="ctr" rtl="0">
              <a:spcBef>
                <a:spcPts val="200"/>
              </a:spcBef>
              <a:spcAft>
                <a:spcPts val="0"/>
              </a:spcAft>
              <a:buClr>
                <a:srgbClr val="888888"/>
              </a:buClr>
              <a:buSzPts val="1100"/>
              <a:buFont typeface="Arial"/>
              <a:buNone/>
              <a:defRPr sz="1100" b="0" i="0" u="none" strike="noStrike" cap="none">
                <a:solidFill>
                  <a:srgbClr val="888888"/>
                </a:solidFill>
                <a:latin typeface="Arial"/>
                <a:ea typeface="Arial"/>
                <a:cs typeface="Arial"/>
                <a:sym typeface="Arial"/>
              </a:defRPr>
            </a:lvl4pPr>
            <a:lvl5pPr marR="0" lvl="4" algn="ctr" rtl="0">
              <a:spcBef>
                <a:spcPts val="200"/>
              </a:spcBef>
              <a:spcAft>
                <a:spcPts val="0"/>
              </a:spcAft>
              <a:buClr>
                <a:srgbClr val="888888"/>
              </a:buClr>
              <a:buSzPts val="1100"/>
              <a:buFont typeface="Arial"/>
              <a:buNone/>
              <a:defRPr sz="1100" b="0" i="0" u="none" strike="noStrike" cap="none">
                <a:solidFill>
                  <a:srgbClr val="888888"/>
                </a:solidFill>
                <a:latin typeface="Arial"/>
                <a:ea typeface="Arial"/>
                <a:cs typeface="Arial"/>
                <a:sym typeface="Arial"/>
              </a:defRPr>
            </a:lvl5pPr>
            <a:lvl6pPr marR="0" lvl="5" algn="ctr" rtl="0">
              <a:spcBef>
                <a:spcPts val="200"/>
              </a:spcBef>
              <a:spcAft>
                <a:spcPts val="0"/>
              </a:spcAft>
              <a:buClr>
                <a:srgbClr val="888888"/>
              </a:buClr>
              <a:buSzPts val="1100"/>
              <a:buFont typeface="Arial"/>
              <a:buNone/>
              <a:defRPr sz="1100" b="0" i="0" u="none" strike="noStrike" cap="none">
                <a:solidFill>
                  <a:srgbClr val="888888"/>
                </a:solidFill>
                <a:latin typeface="Arial"/>
                <a:ea typeface="Arial"/>
                <a:cs typeface="Arial"/>
                <a:sym typeface="Arial"/>
              </a:defRPr>
            </a:lvl6pPr>
            <a:lvl7pPr marR="0" lvl="6" algn="ctr" rtl="0">
              <a:spcBef>
                <a:spcPts val="200"/>
              </a:spcBef>
              <a:spcAft>
                <a:spcPts val="0"/>
              </a:spcAft>
              <a:buClr>
                <a:srgbClr val="888888"/>
              </a:buClr>
              <a:buSzPts val="1100"/>
              <a:buFont typeface="Arial"/>
              <a:buNone/>
              <a:defRPr sz="1100" b="0" i="0" u="none" strike="noStrike" cap="none">
                <a:solidFill>
                  <a:srgbClr val="888888"/>
                </a:solidFill>
                <a:latin typeface="Arial"/>
                <a:ea typeface="Arial"/>
                <a:cs typeface="Arial"/>
                <a:sym typeface="Arial"/>
              </a:defRPr>
            </a:lvl7pPr>
            <a:lvl8pPr marR="0" lvl="7" algn="ctr" rtl="0">
              <a:spcBef>
                <a:spcPts val="200"/>
              </a:spcBef>
              <a:spcAft>
                <a:spcPts val="0"/>
              </a:spcAft>
              <a:buClr>
                <a:srgbClr val="888888"/>
              </a:buClr>
              <a:buSzPts val="1100"/>
              <a:buFont typeface="Arial"/>
              <a:buNone/>
              <a:defRPr sz="1100" b="0" i="0" u="none" strike="noStrike" cap="none">
                <a:solidFill>
                  <a:srgbClr val="888888"/>
                </a:solidFill>
                <a:latin typeface="Arial"/>
                <a:ea typeface="Arial"/>
                <a:cs typeface="Arial"/>
                <a:sym typeface="Arial"/>
              </a:defRPr>
            </a:lvl8pPr>
            <a:lvl9pPr marR="0" lvl="8" algn="ctr" rtl="0">
              <a:spcBef>
                <a:spcPts val="200"/>
              </a:spcBef>
              <a:spcAft>
                <a:spcPts val="0"/>
              </a:spcAft>
              <a:buClr>
                <a:srgbClr val="888888"/>
              </a:buClr>
              <a:buSzPts val="1100"/>
              <a:buFont typeface="Arial"/>
              <a:buNone/>
              <a:defRPr sz="11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60"/>
        <p:cNvGrpSpPr/>
        <p:nvPr/>
      </p:nvGrpSpPr>
      <p:grpSpPr>
        <a:xfrm>
          <a:off x="0" y="0"/>
          <a:ext cx="0" cy="0"/>
          <a:chOff x="0" y="0"/>
          <a:chExt cx="0" cy="0"/>
        </a:xfrm>
      </p:grpSpPr>
      <p:sp>
        <p:nvSpPr>
          <p:cNvPr id="61" name="Google Shape;61;p16"/>
          <p:cNvSpPr txBox="1">
            <a:spLocks noGrp="1"/>
          </p:cNvSpPr>
          <p:nvPr>
            <p:ph type="body" idx="1"/>
          </p:nvPr>
        </p:nvSpPr>
        <p:spPr>
          <a:xfrm>
            <a:off x="285750" y="911614"/>
            <a:ext cx="8572500" cy="31695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rgbClr val="003057"/>
              </a:buClr>
              <a:buSzPts val="1400"/>
              <a:buChar char="•"/>
              <a:defRPr/>
            </a:lvl1pPr>
            <a:lvl2pPr marL="914400" lvl="1" indent="-317500" algn="l" rtl="0">
              <a:lnSpc>
                <a:spcPct val="90000"/>
              </a:lnSpc>
              <a:spcBef>
                <a:spcPts val="400"/>
              </a:spcBef>
              <a:spcAft>
                <a:spcPts val="0"/>
              </a:spcAft>
              <a:buClr>
                <a:srgbClr val="003057"/>
              </a:buClr>
              <a:buSzPts val="1400"/>
              <a:buChar char="•"/>
              <a:defRPr/>
            </a:lvl2pPr>
            <a:lvl3pPr marL="1371600" lvl="2" indent="-317500" algn="l" rtl="0">
              <a:lnSpc>
                <a:spcPct val="90000"/>
              </a:lnSpc>
              <a:spcBef>
                <a:spcPts val="400"/>
              </a:spcBef>
              <a:spcAft>
                <a:spcPts val="0"/>
              </a:spcAft>
              <a:buClr>
                <a:srgbClr val="003057"/>
              </a:buClr>
              <a:buSzPts val="1400"/>
              <a:buChar char="•"/>
              <a:defRPr/>
            </a:lvl3pPr>
            <a:lvl4pPr marL="1828800" lvl="3" indent="-317500" algn="l" rtl="0">
              <a:lnSpc>
                <a:spcPct val="90000"/>
              </a:lnSpc>
              <a:spcBef>
                <a:spcPts val="400"/>
              </a:spcBef>
              <a:spcAft>
                <a:spcPts val="0"/>
              </a:spcAft>
              <a:buClr>
                <a:srgbClr val="003057"/>
              </a:buClr>
              <a:buSzPts val="1400"/>
              <a:buChar char="•"/>
              <a:defRPr/>
            </a:lvl4pPr>
            <a:lvl5pPr marL="2286000" lvl="4" indent="-317500" algn="l" rtl="0">
              <a:lnSpc>
                <a:spcPct val="90000"/>
              </a:lnSpc>
              <a:spcBef>
                <a:spcPts val="400"/>
              </a:spcBef>
              <a:spcAft>
                <a:spcPts val="0"/>
              </a:spcAft>
              <a:buClr>
                <a:srgbClr val="003057"/>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62" name="Google Shape;62;p16"/>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3" name="Google Shape;63;p16"/>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4" name="Google Shape;64;p16"/>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16"/>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A7934B"/>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6"/>
        <p:cNvGrpSpPr/>
        <p:nvPr/>
      </p:nvGrpSpPr>
      <p:grpSpPr>
        <a:xfrm>
          <a:off x="0" y="0"/>
          <a:ext cx="0" cy="0"/>
          <a:chOff x="0" y="0"/>
          <a:chExt cx="0" cy="0"/>
        </a:xfrm>
      </p:grpSpPr>
      <p:sp>
        <p:nvSpPr>
          <p:cNvPr id="67" name="Google Shape;67;p17"/>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A7934B"/>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8" name="Google Shape;68;p17"/>
          <p:cNvSpPr txBox="1">
            <a:spLocks noGrp="1"/>
          </p:cNvSpPr>
          <p:nvPr>
            <p:ph type="body" idx="1"/>
          </p:nvPr>
        </p:nvSpPr>
        <p:spPr>
          <a:xfrm>
            <a:off x="284286" y="911612"/>
            <a:ext cx="4211400" cy="31695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rgbClr val="003057"/>
              </a:buClr>
              <a:buSzPts val="1400"/>
              <a:buChar char="•"/>
              <a:defRPr/>
            </a:lvl1pPr>
            <a:lvl2pPr marL="914400" lvl="1" indent="-317500" algn="l" rtl="0">
              <a:lnSpc>
                <a:spcPct val="90000"/>
              </a:lnSpc>
              <a:spcBef>
                <a:spcPts val="400"/>
              </a:spcBef>
              <a:spcAft>
                <a:spcPts val="0"/>
              </a:spcAft>
              <a:buClr>
                <a:srgbClr val="003057"/>
              </a:buClr>
              <a:buSzPts val="1400"/>
              <a:buChar char="•"/>
              <a:defRPr/>
            </a:lvl2pPr>
            <a:lvl3pPr marL="1371600" lvl="2" indent="-317500" algn="l" rtl="0">
              <a:lnSpc>
                <a:spcPct val="90000"/>
              </a:lnSpc>
              <a:spcBef>
                <a:spcPts val="400"/>
              </a:spcBef>
              <a:spcAft>
                <a:spcPts val="0"/>
              </a:spcAft>
              <a:buClr>
                <a:srgbClr val="003057"/>
              </a:buClr>
              <a:buSzPts val="1400"/>
              <a:buChar char="•"/>
              <a:defRPr/>
            </a:lvl3pPr>
            <a:lvl4pPr marL="1828800" lvl="3" indent="-317500" algn="l" rtl="0">
              <a:lnSpc>
                <a:spcPct val="90000"/>
              </a:lnSpc>
              <a:spcBef>
                <a:spcPts val="400"/>
              </a:spcBef>
              <a:spcAft>
                <a:spcPts val="0"/>
              </a:spcAft>
              <a:buClr>
                <a:srgbClr val="003057"/>
              </a:buClr>
              <a:buSzPts val="1400"/>
              <a:buChar char="•"/>
              <a:defRPr/>
            </a:lvl4pPr>
            <a:lvl5pPr marL="2286000" lvl="4" indent="-317500" algn="l" rtl="0">
              <a:lnSpc>
                <a:spcPct val="90000"/>
              </a:lnSpc>
              <a:spcBef>
                <a:spcPts val="400"/>
              </a:spcBef>
              <a:spcAft>
                <a:spcPts val="0"/>
              </a:spcAft>
              <a:buClr>
                <a:srgbClr val="003057"/>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69" name="Google Shape;69;p17"/>
          <p:cNvSpPr txBox="1">
            <a:spLocks noGrp="1"/>
          </p:cNvSpPr>
          <p:nvPr>
            <p:ph type="body" idx="2"/>
          </p:nvPr>
        </p:nvSpPr>
        <p:spPr>
          <a:xfrm>
            <a:off x="4648200" y="911612"/>
            <a:ext cx="4209900" cy="31695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rgbClr val="003057"/>
              </a:buClr>
              <a:buSzPts val="1400"/>
              <a:buChar char="•"/>
              <a:defRPr/>
            </a:lvl1pPr>
            <a:lvl2pPr marL="914400" lvl="1" indent="-317500" algn="l" rtl="0">
              <a:lnSpc>
                <a:spcPct val="90000"/>
              </a:lnSpc>
              <a:spcBef>
                <a:spcPts val="400"/>
              </a:spcBef>
              <a:spcAft>
                <a:spcPts val="0"/>
              </a:spcAft>
              <a:buClr>
                <a:srgbClr val="003057"/>
              </a:buClr>
              <a:buSzPts val="1400"/>
              <a:buChar char="•"/>
              <a:defRPr/>
            </a:lvl2pPr>
            <a:lvl3pPr marL="1371600" lvl="2" indent="-317500" algn="l" rtl="0">
              <a:lnSpc>
                <a:spcPct val="90000"/>
              </a:lnSpc>
              <a:spcBef>
                <a:spcPts val="400"/>
              </a:spcBef>
              <a:spcAft>
                <a:spcPts val="0"/>
              </a:spcAft>
              <a:buClr>
                <a:srgbClr val="003057"/>
              </a:buClr>
              <a:buSzPts val="1400"/>
              <a:buChar char="•"/>
              <a:defRPr/>
            </a:lvl3pPr>
            <a:lvl4pPr marL="1828800" lvl="3" indent="-317500" algn="l" rtl="0">
              <a:lnSpc>
                <a:spcPct val="90000"/>
              </a:lnSpc>
              <a:spcBef>
                <a:spcPts val="400"/>
              </a:spcBef>
              <a:spcAft>
                <a:spcPts val="0"/>
              </a:spcAft>
              <a:buClr>
                <a:srgbClr val="003057"/>
              </a:buClr>
              <a:buSzPts val="1400"/>
              <a:buChar char="•"/>
              <a:defRPr/>
            </a:lvl4pPr>
            <a:lvl5pPr marL="2286000" lvl="4" indent="-317500" algn="l" rtl="0">
              <a:lnSpc>
                <a:spcPct val="90000"/>
              </a:lnSpc>
              <a:spcBef>
                <a:spcPts val="400"/>
              </a:spcBef>
              <a:spcAft>
                <a:spcPts val="0"/>
              </a:spcAft>
              <a:buClr>
                <a:srgbClr val="003057"/>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70" name="Google Shape;70;p17"/>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1" name="Google Shape;71;p17"/>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2" name="Google Shape;72;p17"/>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73"/>
        <p:cNvGrpSpPr/>
        <p:nvPr/>
      </p:nvGrpSpPr>
      <p:grpSpPr>
        <a:xfrm>
          <a:off x="0" y="0"/>
          <a:ext cx="0" cy="0"/>
          <a:chOff x="0" y="0"/>
          <a:chExt cx="0" cy="0"/>
        </a:xfrm>
      </p:grpSpPr>
      <p:sp>
        <p:nvSpPr>
          <p:cNvPr id="74" name="Google Shape;74;p18"/>
          <p:cNvSpPr txBox="1">
            <a:spLocks noGrp="1"/>
          </p:cNvSpPr>
          <p:nvPr>
            <p:ph type="body" idx="1"/>
          </p:nvPr>
        </p:nvSpPr>
        <p:spPr>
          <a:xfrm>
            <a:off x="285751" y="926335"/>
            <a:ext cx="4213200" cy="618000"/>
          </a:xfrm>
          <a:prstGeom prst="rect">
            <a:avLst/>
          </a:prstGeom>
          <a:noFill/>
          <a:ln>
            <a:noFill/>
          </a:ln>
        </p:spPr>
        <p:txBody>
          <a:bodyPr spcFirstLastPara="1" wrap="square" lIns="68575" tIns="34275" rIns="68575" bIns="34275" anchor="b" anchorCtr="0">
            <a:normAutofit/>
          </a:bodyPr>
          <a:lstStyle>
            <a:lvl1pPr marL="457200" lvl="0" indent="-228600" algn="l" rtl="0">
              <a:lnSpc>
                <a:spcPct val="90000"/>
              </a:lnSpc>
              <a:spcBef>
                <a:spcPts val="800"/>
              </a:spcBef>
              <a:spcAft>
                <a:spcPts val="0"/>
              </a:spcAft>
              <a:buClr>
                <a:srgbClr val="003057"/>
              </a:buClr>
              <a:buSzPts val="1800"/>
              <a:buNone/>
              <a:defRPr sz="1800" b="1"/>
            </a:lvl1pPr>
            <a:lvl2pPr marL="914400" lvl="1" indent="-228600" algn="l" rtl="0">
              <a:lnSpc>
                <a:spcPct val="90000"/>
              </a:lnSpc>
              <a:spcBef>
                <a:spcPts val="400"/>
              </a:spcBef>
              <a:spcAft>
                <a:spcPts val="0"/>
              </a:spcAft>
              <a:buClr>
                <a:srgbClr val="003057"/>
              </a:buClr>
              <a:buSzPts val="1500"/>
              <a:buNone/>
              <a:defRPr sz="1500" b="1"/>
            </a:lvl2pPr>
            <a:lvl3pPr marL="1371600" lvl="2" indent="-228600" algn="l" rtl="0">
              <a:lnSpc>
                <a:spcPct val="90000"/>
              </a:lnSpc>
              <a:spcBef>
                <a:spcPts val="400"/>
              </a:spcBef>
              <a:spcAft>
                <a:spcPts val="0"/>
              </a:spcAft>
              <a:buClr>
                <a:srgbClr val="003057"/>
              </a:buClr>
              <a:buSzPts val="1400"/>
              <a:buNone/>
              <a:defRPr sz="1400" b="1"/>
            </a:lvl3pPr>
            <a:lvl4pPr marL="1828800" lvl="3" indent="-228600" algn="l" rtl="0">
              <a:lnSpc>
                <a:spcPct val="90000"/>
              </a:lnSpc>
              <a:spcBef>
                <a:spcPts val="400"/>
              </a:spcBef>
              <a:spcAft>
                <a:spcPts val="0"/>
              </a:spcAft>
              <a:buClr>
                <a:srgbClr val="003057"/>
              </a:buClr>
              <a:buSzPts val="1200"/>
              <a:buNone/>
              <a:defRPr sz="1200" b="1"/>
            </a:lvl4pPr>
            <a:lvl5pPr marL="2286000" lvl="4" indent="-228600" algn="l" rtl="0">
              <a:lnSpc>
                <a:spcPct val="90000"/>
              </a:lnSpc>
              <a:spcBef>
                <a:spcPts val="400"/>
              </a:spcBef>
              <a:spcAft>
                <a:spcPts val="0"/>
              </a:spcAft>
              <a:buClr>
                <a:srgbClr val="003057"/>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75" name="Google Shape;75;p18"/>
          <p:cNvSpPr txBox="1">
            <a:spLocks noGrp="1"/>
          </p:cNvSpPr>
          <p:nvPr>
            <p:ph type="body" idx="2"/>
          </p:nvPr>
        </p:nvSpPr>
        <p:spPr>
          <a:xfrm>
            <a:off x="285751" y="1558993"/>
            <a:ext cx="4213200" cy="25218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rgbClr val="003057"/>
              </a:buClr>
              <a:buSzPts val="1400"/>
              <a:buChar char="•"/>
              <a:defRPr/>
            </a:lvl1pPr>
            <a:lvl2pPr marL="914400" lvl="1" indent="-317500" algn="l" rtl="0">
              <a:lnSpc>
                <a:spcPct val="90000"/>
              </a:lnSpc>
              <a:spcBef>
                <a:spcPts val="400"/>
              </a:spcBef>
              <a:spcAft>
                <a:spcPts val="0"/>
              </a:spcAft>
              <a:buClr>
                <a:srgbClr val="003057"/>
              </a:buClr>
              <a:buSzPts val="1400"/>
              <a:buChar char="•"/>
              <a:defRPr/>
            </a:lvl2pPr>
            <a:lvl3pPr marL="1371600" lvl="2" indent="-317500" algn="l" rtl="0">
              <a:lnSpc>
                <a:spcPct val="90000"/>
              </a:lnSpc>
              <a:spcBef>
                <a:spcPts val="400"/>
              </a:spcBef>
              <a:spcAft>
                <a:spcPts val="0"/>
              </a:spcAft>
              <a:buClr>
                <a:srgbClr val="003057"/>
              </a:buClr>
              <a:buSzPts val="1400"/>
              <a:buChar char="•"/>
              <a:defRPr/>
            </a:lvl3pPr>
            <a:lvl4pPr marL="1828800" lvl="3" indent="-317500" algn="l" rtl="0">
              <a:lnSpc>
                <a:spcPct val="90000"/>
              </a:lnSpc>
              <a:spcBef>
                <a:spcPts val="400"/>
              </a:spcBef>
              <a:spcAft>
                <a:spcPts val="0"/>
              </a:spcAft>
              <a:buClr>
                <a:srgbClr val="003057"/>
              </a:buClr>
              <a:buSzPts val="1400"/>
              <a:buChar char="•"/>
              <a:defRPr/>
            </a:lvl4pPr>
            <a:lvl5pPr marL="2286000" lvl="4" indent="-317500" algn="l" rtl="0">
              <a:lnSpc>
                <a:spcPct val="90000"/>
              </a:lnSpc>
              <a:spcBef>
                <a:spcPts val="400"/>
              </a:spcBef>
              <a:spcAft>
                <a:spcPts val="0"/>
              </a:spcAft>
              <a:buClr>
                <a:srgbClr val="003057"/>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76" name="Google Shape;76;p18"/>
          <p:cNvSpPr txBox="1">
            <a:spLocks noGrp="1"/>
          </p:cNvSpPr>
          <p:nvPr>
            <p:ph type="body" idx="3"/>
          </p:nvPr>
        </p:nvSpPr>
        <p:spPr>
          <a:xfrm>
            <a:off x="4629150" y="926335"/>
            <a:ext cx="4229100" cy="618000"/>
          </a:xfrm>
          <a:prstGeom prst="rect">
            <a:avLst/>
          </a:prstGeom>
          <a:noFill/>
          <a:ln>
            <a:noFill/>
          </a:ln>
        </p:spPr>
        <p:txBody>
          <a:bodyPr spcFirstLastPara="1" wrap="square" lIns="68575" tIns="34275" rIns="68575" bIns="34275" anchor="b" anchorCtr="0">
            <a:normAutofit/>
          </a:bodyPr>
          <a:lstStyle>
            <a:lvl1pPr marL="457200" lvl="0" indent="-228600" algn="l" rtl="0">
              <a:lnSpc>
                <a:spcPct val="90000"/>
              </a:lnSpc>
              <a:spcBef>
                <a:spcPts val="800"/>
              </a:spcBef>
              <a:spcAft>
                <a:spcPts val="0"/>
              </a:spcAft>
              <a:buClr>
                <a:srgbClr val="003057"/>
              </a:buClr>
              <a:buSzPts val="1800"/>
              <a:buNone/>
              <a:defRPr sz="1800" b="1"/>
            </a:lvl1pPr>
            <a:lvl2pPr marL="914400" lvl="1" indent="-228600" algn="l" rtl="0">
              <a:lnSpc>
                <a:spcPct val="90000"/>
              </a:lnSpc>
              <a:spcBef>
                <a:spcPts val="400"/>
              </a:spcBef>
              <a:spcAft>
                <a:spcPts val="0"/>
              </a:spcAft>
              <a:buClr>
                <a:srgbClr val="003057"/>
              </a:buClr>
              <a:buSzPts val="1500"/>
              <a:buNone/>
              <a:defRPr sz="1500" b="1"/>
            </a:lvl2pPr>
            <a:lvl3pPr marL="1371600" lvl="2" indent="-228600" algn="l" rtl="0">
              <a:lnSpc>
                <a:spcPct val="90000"/>
              </a:lnSpc>
              <a:spcBef>
                <a:spcPts val="400"/>
              </a:spcBef>
              <a:spcAft>
                <a:spcPts val="0"/>
              </a:spcAft>
              <a:buClr>
                <a:srgbClr val="003057"/>
              </a:buClr>
              <a:buSzPts val="1400"/>
              <a:buNone/>
              <a:defRPr sz="1400" b="1"/>
            </a:lvl3pPr>
            <a:lvl4pPr marL="1828800" lvl="3" indent="-228600" algn="l" rtl="0">
              <a:lnSpc>
                <a:spcPct val="90000"/>
              </a:lnSpc>
              <a:spcBef>
                <a:spcPts val="400"/>
              </a:spcBef>
              <a:spcAft>
                <a:spcPts val="0"/>
              </a:spcAft>
              <a:buClr>
                <a:srgbClr val="003057"/>
              </a:buClr>
              <a:buSzPts val="1200"/>
              <a:buNone/>
              <a:defRPr sz="1200" b="1"/>
            </a:lvl4pPr>
            <a:lvl5pPr marL="2286000" lvl="4" indent="-228600" algn="l" rtl="0">
              <a:lnSpc>
                <a:spcPct val="90000"/>
              </a:lnSpc>
              <a:spcBef>
                <a:spcPts val="400"/>
              </a:spcBef>
              <a:spcAft>
                <a:spcPts val="0"/>
              </a:spcAft>
              <a:buClr>
                <a:srgbClr val="003057"/>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77" name="Google Shape;77;p18"/>
          <p:cNvSpPr txBox="1">
            <a:spLocks noGrp="1"/>
          </p:cNvSpPr>
          <p:nvPr>
            <p:ph type="body" idx="4"/>
          </p:nvPr>
        </p:nvSpPr>
        <p:spPr>
          <a:xfrm>
            <a:off x="4629150" y="1558993"/>
            <a:ext cx="4229100" cy="25218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rgbClr val="003057"/>
              </a:buClr>
              <a:buSzPts val="1400"/>
              <a:buChar char="•"/>
              <a:defRPr/>
            </a:lvl1pPr>
            <a:lvl2pPr marL="914400" lvl="1" indent="-317500" algn="l" rtl="0">
              <a:lnSpc>
                <a:spcPct val="90000"/>
              </a:lnSpc>
              <a:spcBef>
                <a:spcPts val="400"/>
              </a:spcBef>
              <a:spcAft>
                <a:spcPts val="0"/>
              </a:spcAft>
              <a:buClr>
                <a:srgbClr val="003057"/>
              </a:buClr>
              <a:buSzPts val="1400"/>
              <a:buChar char="•"/>
              <a:defRPr/>
            </a:lvl2pPr>
            <a:lvl3pPr marL="1371600" lvl="2" indent="-317500" algn="l" rtl="0">
              <a:lnSpc>
                <a:spcPct val="90000"/>
              </a:lnSpc>
              <a:spcBef>
                <a:spcPts val="400"/>
              </a:spcBef>
              <a:spcAft>
                <a:spcPts val="0"/>
              </a:spcAft>
              <a:buClr>
                <a:srgbClr val="003057"/>
              </a:buClr>
              <a:buSzPts val="1400"/>
              <a:buChar char="•"/>
              <a:defRPr/>
            </a:lvl3pPr>
            <a:lvl4pPr marL="1828800" lvl="3" indent="-317500" algn="l" rtl="0">
              <a:lnSpc>
                <a:spcPct val="90000"/>
              </a:lnSpc>
              <a:spcBef>
                <a:spcPts val="400"/>
              </a:spcBef>
              <a:spcAft>
                <a:spcPts val="0"/>
              </a:spcAft>
              <a:buClr>
                <a:srgbClr val="003057"/>
              </a:buClr>
              <a:buSzPts val="1400"/>
              <a:buChar char="•"/>
              <a:defRPr/>
            </a:lvl4pPr>
            <a:lvl5pPr marL="2286000" lvl="4" indent="-317500" algn="l" rtl="0">
              <a:lnSpc>
                <a:spcPct val="90000"/>
              </a:lnSpc>
              <a:spcBef>
                <a:spcPts val="400"/>
              </a:spcBef>
              <a:spcAft>
                <a:spcPts val="0"/>
              </a:spcAft>
              <a:buClr>
                <a:srgbClr val="003057"/>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78" name="Google Shape;78;p18"/>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9" name="Google Shape;79;p18"/>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0" name="Google Shape;80;p18"/>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81" name="Google Shape;81;p18"/>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A7934B"/>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2"/>
        <p:cNvGrpSpPr/>
        <p:nvPr/>
      </p:nvGrpSpPr>
      <p:grpSpPr>
        <a:xfrm>
          <a:off x="0" y="0"/>
          <a:ext cx="0" cy="0"/>
          <a:chOff x="0" y="0"/>
          <a:chExt cx="0" cy="0"/>
        </a:xfrm>
      </p:grpSpPr>
      <p:sp>
        <p:nvSpPr>
          <p:cNvPr id="83" name="Google Shape;83;p19"/>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A7934B"/>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84" name="Google Shape;84;p19"/>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5" name="Google Shape;85;p19"/>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6" name="Google Shape;86;p19"/>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
        <p:nvSpPr>
          <p:cNvPr id="88" name="Google Shape;88;p20"/>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9" name="Google Shape;89;p20"/>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0" name="Google Shape;90;p20"/>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1"/>
        <p:cNvGrpSpPr/>
        <p:nvPr/>
      </p:nvGrpSpPr>
      <p:grpSpPr>
        <a:xfrm>
          <a:off x="0" y="0"/>
          <a:ext cx="0" cy="0"/>
          <a:chOff x="0" y="0"/>
          <a:chExt cx="0" cy="0"/>
        </a:xfrm>
      </p:grpSpPr>
      <p:sp>
        <p:nvSpPr>
          <p:cNvPr id="92" name="Google Shape;92;p21"/>
          <p:cNvSpPr txBox="1">
            <a:spLocks noGrp="1"/>
          </p:cNvSpPr>
          <p:nvPr>
            <p:ph type="title"/>
          </p:nvPr>
        </p:nvSpPr>
        <p:spPr>
          <a:xfrm>
            <a:off x="285751" y="342900"/>
            <a:ext cx="29496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A7934B"/>
              </a:buClr>
              <a:buSzPts val="2400"/>
              <a:buFont typeface="Roboto"/>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3" name="Google Shape;93;p21"/>
          <p:cNvSpPr txBox="1">
            <a:spLocks noGrp="1"/>
          </p:cNvSpPr>
          <p:nvPr>
            <p:ph type="body" idx="1"/>
          </p:nvPr>
        </p:nvSpPr>
        <p:spPr>
          <a:xfrm>
            <a:off x="3235326" y="342901"/>
            <a:ext cx="5622900" cy="4053000"/>
          </a:xfrm>
          <a:prstGeom prst="rect">
            <a:avLst/>
          </a:prstGeom>
          <a:noFill/>
          <a:ln>
            <a:noFill/>
          </a:ln>
        </p:spPr>
        <p:txBody>
          <a:bodyPr spcFirstLastPara="1" wrap="square" lIns="68575" tIns="34275" rIns="68575" bIns="34275" anchor="t" anchorCtr="0">
            <a:normAutofit/>
          </a:bodyPr>
          <a:lstStyle>
            <a:lvl1pPr marL="457200" lvl="0" indent="-381000" algn="l" rtl="0">
              <a:lnSpc>
                <a:spcPct val="90000"/>
              </a:lnSpc>
              <a:spcBef>
                <a:spcPts val="800"/>
              </a:spcBef>
              <a:spcAft>
                <a:spcPts val="0"/>
              </a:spcAft>
              <a:buClr>
                <a:srgbClr val="003057"/>
              </a:buClr>
              <a:buSzPts val="2400"/>
              <a:buChar char="•"/>
              <a:defRPr sz="2400"/>
            </a:lvl1pPr>
            <a:lvl2pPr marL="914400" lvl="1" indent="-361950" algn="l" rtl="0">
              <a:lnSpc>
                <a:spcPct val="90000"/>
              </a:lnSpc>
              <a:spcBef>
                <a:spcPts val="400"/>
              </a:spcBef>
              <a:spcAft>
                <a:spcPts val="0"/>
              </a:spcAft>
              <a:buClr>
                <a:srgbClr val="003057"/>
              </a:buClr>
              <a:buSzPts val="2100"/>
              <a:buChar char="•"/>
              <a:defRPr sz="2100"/>
            </a:lvl2pPr>
            <a:lvl3pPr marL="1371600" lvl="2" indent="-342900" algn="l" rtl="0">
              <a:lnSpc>
                <a:spcPct val="90000"/>
              </a:lnSpc>
              <a:spcBef>
                <a:spcPts val="400"/>
              </a:spcBef>
              <a:spcAft>
                <a:spcPts val="0"/>
              </a:spcAft>
              <a:buClr>
                <a:srgbClr val="003057"/>
              </a:buClr>
              <a:buSzPts val="1800"/>
              <a:buChar char="•"/>
              <a:defRPr sz="1800"/>
            </a:lvl3pPr>
            <a:lvl4pPr marL="1828800" lvl="3" indent="-323850" algn="l" rtl="0">
              <a:lnSpc>
                <a:spcPct val="90000"/>
              </a:lnSpc>
              <a:spcBef>
                <a:spcPts val="400"/>
              </a:spcBef>
              <a:spcAft>
                <a:spcPts val="0"/>
              </a:spcAft>
              <a:buClr>
                <a:srgbClr val="003057"/>
              </a:buClr>
              <a:buSzPts val="1500"/>
              <a:buChar char="•"/>
              <a:defRPr sz="1500"/>
            </a:lvl4pPr>
            <a:lvl5pPr marL="2286000" lvl="4" indent="-323850" algn="l" rtl="0">
              <a:lnSpc>
                <a:spcPct val="90000"/>
              </a:lnSpc>
              <a:spcBef>
                <a:spcPts val="400"/>
              </a:spcBef>
              <a:spcAft>
                <a:spcPts val="0"/>
              </a:spcAft>
              <a:buClr>
                <a:srgbClr val="003057"/>
              </a:buClr>
              <a:buSzPts val="1500"/>
              <a:buChar char="•"/>
              <a:defRPr sz="1500"/>
            </a:lvl5pPr>
            <a:lvl6pPr marL="2743200" lvl="5" indent="-323850" algn="l" rtl="0">
              <a:lnSpc>
                <a:spcPct val="90000"/>
              </a:lnSpc>
              <a:spcBef>
                <a:spcPts val="400"/>
              </a:spcBef>
              <a:spcAft>
                <a:spcPts val="0"/>
              </a:spcAft>
              <a:buClr>
                <a:schemeClr val="dk1"/>
              </a:buClr>
              <a:buSzPts val="1500"/>
              <a:buChar char="•"/>
              <a:defRPr sz="1500"/>
            </a:lvl6pPr>
            <a:lvl7pPr marL="3200400" lvl="6" indent="-323850" algn="l" rtl="0">
              <a:lnSpc>
                <a:spcPct val="90000"/>
              </a:lnSpc>
              <a:spcBef>
                <a:spcPts val="400"/>
              </a:spcBef>
              <a:spcAft>
                <a:spcPts val="0"/>
              </a:spcAft>
              <a:buClr>
                <a:schemeClr val="dk1"/>
              </a:buClr>
              <a:buSzPts val="1500"/>
              <a:buChar char="•"/>
              <a:defRPr sz="1500"/>
            </a:lvl7pPr>
            <a:lvl8pPr marL="3657600" lvl="7" indent="-323850" algn="l" rtl="0">
              <a:lnSpc>
                <a:spcPct val="90000"/>
              </a:lnSpc>
              <a:spcBef>
                <a:spcPts val="400"/>
              </a:spcBef>
              <a:spcAft>
                <a:spcPts val="0"/>
              </a:spcAft>
              <a:buClr>
                <a:schemeClr val="dk1"/>
              </a:buClr>
              <a:buSzPts val="1500"/>
              <a:buChar char="•"/>
              <a:defRPr sz="1500"/>
            </a:lvl8pPr>
            <a:lvl9pPr marL="4114800" lvl="8" indent="-323850" algn="l" rtl="0">
              <a:lnSpc>
                <a:spcPct val="90000"/>
              </a:lnSpc>
              <a:spcBef>
                <a:spcPts val="400"/>
              </a:spcBef>
              <a:spcAft>
                <a:spcPts val="0"/>
              </a:spcAft>
              <a:buClr>
                <a:schemeClr val="dk1"/>
              </a:buClr>
              <a:buSzPts val="1500"/>
              <a:buChar char="•"/>
              <a:defRPr sz="1500"/>
            </a:lvl9pPr>
          </a:lstStyle>
          <a:p>
            <a:endParaRPr/>
          </a:p>
        </p:txBody>
      </p:sp>
      <p:sp>
        <p:nvSpPr>
          <p:cNvPr id="94" name="Google Shape;94;p21"/>
          <p:cNvSpPr txBox="1">
            <a:spLocks noGrp="1"/>
          </p:cNvSpPr>
          <p:nvPr>
            <p:ph type="body" idx="2"/>
          </p:nvPr>
        </p:nvSpPr>
        <p:spPr>
          <a:xfrm>
            <a:off x="285751" y="1706137"/>
            <a:ext cx="2949600" cy="26955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3057"/>
              </a:buClr>
              <a:buSzPts val="1200"/>
              <a:buNone/>
              <a:defRPr sz="1200"/>
            </a:lvl1pPr>
            <a:lvl2pPr marL="914400" lvl="1" indent="-228600" algn="l" rtl="0">
              <a:lnSpc>
                <a:spcPct val="90000"/>
              </a:lnSpc>
              <a:spcBef>
                <a:spcPts val="400"/>
              </a:spcBef>
              <a:spcAft>
                <a:spcPts val="0"/>
              </a:spcAft>
              <a:buClr>
                <a:srgbClr val="003057"/>
              </a:buClr>
              <a:buSzPts val="1100"/>
              <a:buNone/>
              <a:defRPr sz="1100"/>
            </a:lvl2pPr>
            <a:lvl3pPr marL="1371600" lvl="2" indent="-228600" algn="l" rtl="0">
              <a:lnSpc>
                <a:spcPct val="90000"/>
              </a:lnSpc>
              <a:spcBef>
                <a:spcPts val="400"/>
              </a:spcBef>
              <a:spcAft>
                <a:spcPts val="0"/>
              </a:spcAft>
              <a:buClr>
                <a:srgbClr val="003057"/>
              </a:buClr>
              <a:buSzPts val="900"/>
              <a:buNone/>
              <a:defRPr sz="900"/>
            </a:lvl3pPr>
            <a:lvl4pPr marL="1828800" lvl="3" indent="-228600" algn="l" rtl="0">
              <a:lnSpc>
                <a:spcPct val="90000"/>
              </a:lnSpc>
              <a:spcBef>
                <a:spcPts val="400"/>
              </a:spcBef>
              <a:spcAft>
                <a:spcPts val="0"/>
              </a:spcAft>
              <a:buClr>
                <a:srgbClr val="003057"/>
              </a:buClr>
              <a:buSzPts val="800"/>
              <a:buNone/>
              <a:defRPr sz="800"/>
            </a:lvl4pPr>
            <a:lvl5pPr marL="2286000" lvl="4" indent="-228600" algn="l" rtl="0">
              <a:lnSpc>
                <a:spcPct val="90000"/>
              </a:lnSpc>
              <a:spcBef>
                <a:spcPts val="400"/>
              </a:spcBef>
              <a:spcAft>
                <a:spcPts val="0"/>
              </a:spcAft>
              <a:buClr>
                <a:srgbClr val="003057"/>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95" name="Google Shape;95;p21"/>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6" name="Google Shape;96;p21"/>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7" name="Google Shape;97;p21"/>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8"/>
        <p:cNvGrpSpPr/>
        <p:nvPr/>
      </p:nvGrpSpPr>
      <p:grpSpPr>
        <a:xfrm>
          <a:off x="0" y="0"/>
          <a:ext cx="0" cy="0"/>
          <a:chOff x="0" y="0"/>
          <a:chExt cx="0" cy="0"/>
        </a:xfrm>
      </p:grpSpPr>
      <p:sp>
        <p:nvSpPr>
          <p:cNvPr id="99" name="Google Shape;99;p22"/>
          <p:cNvSpPr txBox="1">
            <a:spLocks noGrp="1"/>
          </p:cNvSpPr>
          <p:nvPr>
            <p:ph type="title"/>
          </p:nvPr>
        </p:nvSpPr>
        <p:spPr>
          <a:xfrm>
            <a:off x="285751" y="342900"/>
            <a:ext cx="29496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A7934B"/>
              </a:buClr>
              <a:buSzPts val="2400"/>
              <a:buFont typeface="Roboto"/>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0" name="Google Shape;100;p22"/>
          <p:cNvSpPr>
            <a:spLocks noGrp="1"/>
          </p:cNvSpPr>
          <p:nvPr>
            <p:ph type="pic" idx="2"/>
          </p:nvPr>
        </p:nvSpPr>
        <p:spPr>
          <a:xfrm>
            <a:off x="3235326" y="342901"/>
            <a:ext cx="5622900" cy="3738000"/>
          </a:xfrm>
          <a:prstGeom prst="rect">
            <a:avLst/>
          </a:prstGeom>
          <a:noFill/>
          <a:ln>
            <a:noFill/>
          </a:ln>
        </p:spPr>
      </p:sp>
      <p:sp>
        <p:nvSpPr>
          <p:cNvPr id="101" name="Google Shape;101;p22"/>
          <p:cNvSpPr txBox="1">
            <a:spLocks noGrp="1"/>
          </p:cNvSpPr>
          <p:nvPr>
            <p:ph type="body" idx="1"/>
          </p:nvPr>
        </p:nvSpPr>
        <p:spPr>
          <a:xfrm>
            <a:off x="285751" y="1706138"/>
            <a:ext cx="2949600" cy="23748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3057"/>
              </a:buClr>
              <a:buSzPts val="1200"/>
              <a:buNone/>
              <a:defRPr sz="1200"/>
            </a:lvl1pPr>
            <a:lvl2pPr marL="914400" lvl="1" indent="-228600" algn="l" rtl="0">
              <a:lnSpc>
                <a:spcPct val="90000"/>
              </a:lnSpc>
              <a:spcBef>
                <a:spcPts val="400"/>
              </a:spcBef>
              <a:spcAft>
                <a:spcPts val="0"/>
              </a:spcAft>
              <a:buClr>
                <a:srgbClr val="003057"/>
              </a:buClr>
              <a:buSzPts val="1100"/>
              <a:buNone/>
              <a:defRPr sz="1100"/>
            </a:lvl2pPr>
            <a:lvl3pPr marL="1371600" lvl="2" indent="-228600" algn="l" rtl="0">
              <a:lnSpc>
                <a:spcPct val="90000"/>
              </a:lnSpc>
              <a:spcBef>
                <a:spcPts val="400"/>
              </a:spcBef>
              <a:spcAft>
                <a:spcPts val="0"/>
              </a:spcAft>
              <a:buClr>
                <a:srgbClr val="003057"/>
              </a:buClr>
              <a:buSzPts val="900"/>
              <a:buNone/>
              <a:defRPr sz="900"/>
            </a:lvl3pPr>
            <a:lvl4pPr marL="1828800" lvl="3" indent="-228600" algn="l" rtl="0">
              <a:lnSpc>
                <a:spcPct val="90000"/>
              </a:lnSpc>
              <a:spcBef>
                <a:spcPts val="400"/>
              </a:spcBef>
              <a:spcAft>
                <a:spcPts val="0"/>
              </a:spcAft>
              <a:buClr>
                <a:srgbClr val="003057"/>
              </a:buClr>
              <a:buSzPts val="800"/>
              <a:buNone/>
              <a:defRPr sz="800"/>
            </a:lvl4pPr>
            <a:lvl5pPr marL="2286000" lvl="4" indent="-228600" algn="l" rtl="0">
              <a:lnSpc>
                <a:spcPct val="90000"/>
              </a:lnSpc>
              <a:spcBef>
                <a:spcPts val="400"/>
              </a:spcBef>
              <a:spcAft>
                <a:spcPts val="0"/>
              </a:spcAft>
              <a:buClr>
                <a:srgbClr val="003057"/>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102" name="Google Shape;102;p22"/>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3" name="Google Shape;103;p22"/>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4" name="Google Shape;104;p22"/>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05"/>
        <p:cNvGrpSpPr/>
        <p:nvPr/>
      </p:nvGrpSpPr>
      <p:grpSpPr>
        <a:xfrm>
          <a:off x="0" y="0"/>
          <a:ext cx="0" cy="0"/>
          <a:chOff x="0" y="0"/>
          <a:chExt cx="0" cy="0"/>
        </a:xfrm>
      </p:grpSpPr>
      <p:sp>
        <p:nvSpPr>
          <p:cNvPr id="106" name="Google Shape;106;p23"/>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A7934B"/>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7" name="Google Shape;107;p23"/>
          <p:cNvSpPr txBox="1">
            <a:spLocks noGrp="1"/>
          </p:cNvSpPr>
          <p:nvPr>
            <p:ph type="body" idx="1"/>
          </p:nvPr>
        </p:nvSpPr>
        <p:spPr>
          <a:xfrm rot="5400000">
            <a:off x="2987250" y="-1789886"/>
            <a:ext cx="3169500" cy="85725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rgbClr val="003057"/>
              </a:buClr>
              <a:buSzPts val="1400"/>
              <a:buChar char="•"/>
              <a:defRPr/>
            </a:lvl1pPr>
            <a:lvl2pPr marL="914400" lvl="1" indent="-317500" algn="l" rtl="0">
              <a:lnSpc>
                <a:spcPct val="90000"/>
              </a:lnSpc>
              <a:spcBef>
                <a:spcPts val="400"/>
              </a:spcBef>
              <a:spcAft>
                <a:spcPts val="0"/>
              </a:spcAft>
              <a:buClr>
                <a:srgbClr val="003057"/>
              </a:buClr>
              <a:buSzPts val="1400"/>
              <a:buChar char="•"/>
              <a:defRPr/>
            </a:lvl2pPr>
            <a:lvl3pPr marL="1371600" lvl="2" indent="-317500" algn="l" rtl="0">
              <a:lnSpc>
                <a:spcPct val="90000"/>
              </a:lnSpc>
              <a:spcBef>
                <a:spcPts val="400"/>
              </a:spcBef>
              <a:spcAft>
                <a:spcPts val="0"/>
              </a:spcAft>
              <a:buClr>
                <a:srgbClr val="003057"/>
              </a:buClr>
              <a:buSzPts val="1400"/>
              <a:buChar char="•"/>
              <a:defRPr/>
            </a:lvl3pPr>
            <a:lvl4pPr marL="1828800" lvl="3" indent="-317500" algn="l" rtl="0">
              <a:lnSpc>
                <a:spcPct val="90000"/>
              </a:lnSpc>
              <a:spcBef>
                <a:spcPts val="400"/>
              </a:spcBef>
              <a:spcAft>
                <a:spcPts val="0"/>
              </a:spcAft>
              <a:buClr>
                <a:srgbClr val="003057"/>
              </a:buClr>
              <a:buSzPts val="1400"/>
              <a:buChar char="•"/>
              <a:defRPr/>
            </a:lvl4pPr>
            <a:lvl5pPr marL="2286000" lvl="4" indent="-317500" algn="l" rtl="0">
              <a:lnSpc>
                <a:spcPct val="90000"/>
              </a:lnSpc>
              <a:spcBef>
                <a:spcPts val="400"/>
              </a:spcBef>
              <a:spcAft>
                <a:spcPts val="0"/>
              </a:spcAft>
              <a:buClr>
                <a:srgbClr val="003057"/>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08" name="Google Shape;108;p23"/>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9" name="Google Shape;109;p23"/>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10" name="Google Shape;110;p23"/>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1"/>
        <p:cNvGrpSpPr/>
        <p:nvPr/>
      </p:nvGrpSpPr>
      <p:grpSpPr>
        <a:xfrm>
          <a:off x="0" y="0"/>
          <a:ext cx="0" cy="0"/>
          <a:chOff x="0" y="0"/>
          <a:chExt cx="0" cy="0"/>
        </a:xfrm>
      </p:grpSpPr>
      <p:sp>
        <p:nvSpPr>
          <p:cNvPr id="112" name="Google Shape;112;p24"/>
          <p:cNvSpPr txBox="1">
            <a:spLocks noGrp="1"/>
          </p:cNvSpPr>
          <p:nvPr>
            <p:ph type="title"/>
          </p:nvPr>
        </p:nvSpPr>
        <p:spPr>
          <a:xfrm rot="5400000">
            <a:off x="5692951" y="1467544"/>
            <a:ext cx="4359000" cy="19716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A7934B"/>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13" name="Google Shape;113;p24"/>
          <p:cNvSpPr txBox="1">
            <a:spLocks noGrp="1"/>
          </p:cNvSpPr>
          <p:nvPr>
            <p:ph type="body" idx="1"/>
          </p:nvPr>
        </p:nvSpPr>
        <p:spPr>
          <a:xfrm rot="5400000">
            <a:off x="1406626" y="-847106"/>
            <a:ext cx="4359000" cy="66009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rgbClr val="003057"/>
              </a:buClr>
              <a:buSzPts val="1400"/>
              <a:buChar char="•"/>
              <a:defRPr/>
            </a:lvl1pPr>
            <a:lvl2pPr marL="914400" lvl="1" indent="-317500" algn="l" rtl="0">
              <a:lnSpc>
                <a:spcPct val="90000"/>
              </a:lnSpc>
              <a:spcBef>
                <a:spcPts val="400"/>
              </a:spcBef>
              <a:spcAft>
                <a:spcPts val="0"/>
              </a:spcAft>
              <a:buClr>
                <a:srgbClr val="003057"/>
              </a:buClr>
              <a:buSzPts val="1400"/>
              <a:buChar char="•"/>
              <a:defRPr/>
            </a:lvl2pPr>
            <a:lvl3pPr marL="1371600" lvl="2" indent="-317500" algn="l" rtl="0">
              <a:lnSpc>
                <a:spcPct val="90000"/>
              </a:lnSpc>
              <a:spcBef>
                <a:spcPts val="400"/>
              </a:spcBef>
              <a:spcAft>
                <a:spcPts val="0"/>
              </a:spcAft>
              <a:buClr>
                <a:srgbClr val="003057"/>
              </a:buClr>
              <a:buSzPts val="1400"/>
              <a:buChar char="•"/>
              <a:defRPr/>
            </a:lvl3pPr>
            <a:lvl4pPr marL="1828800" lvl="3" indent="-317500" algn="l" rtl="0">
              <a:lnSpc>
                <a:spcPct val="90000"/>
              </a:lnSpc>
              <a:spcBef>
                <a:spcPts val="400"/>
              </a:spcBef>
              <a:spcAft>
                <a:spcPts val="0"/>
              </a:spcAft>
              <a:buClr>
                <a:srgbClr val="003057"/>
              </a:buClr>
              <a:buSzPts val="1400"/>
              <a:buChar char="•"/>
              <a:defRPr/>
            </a:lvl4pPr>
            <a:lvl5pPr marL="2286000" lvl="4" indent="-317500" algn="l" rtl="0">
              <a:lnSpc>
                <a:spcPct val="90000"/>
              </a:lnSpc>
              <a:spcBef>
                <a:spcPts val="400"/>
              </a:spcBef>
              <a:spcAft>
                <a:spcPts val="0"/>
              </a:spcAft>
              <a:buClr>
                <a:srgbClr val="003057"/>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14" name="Google Shape;114;p24"/>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15" name="Google Shape;115;p24"/>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16" name="Google Shape;116;p24"/>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17"/>
        <p:cNvGrpSpPr/>
        <p:nvPr/>
      </p:nvGrpSpPr>
      <p:grpSpPr>
        <a:xfrm>
          <a:off x="0" y="0"/>
          <a:ext cx="0" cy="0"/>
          <a:chOff x="0" y="0"/>
          <a:chExt cx="0" cy="0"/>
        </a:xfrm>
      </p:grpSpPr>
      <p:sp>
        <p:nvSpPr>
          <p:cNvPr id="118" name="Google Shape;118;p25"/>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19" name="Google Shape;119;p25"/>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lvl1pPr marL="457200" lvl="0" indent="-361950" rtl="0">
              <a:spcBef>
                <a:spcPts val="800"/>
              </a:spcBef>
              <a:spcAft>
                <a:spcPts val="0"/>
              </a:spcAft>
              <a:buSzPts val="2100"/>
              <a:buChar char="•"/>
              <a:defRPr/>
            </a:lvl1pPr>
            <a:lvl2pPr marL="914400" lvl="1" indent="-342900" rtl="0">
              <a:spcBef>
                <a:spcPts val="400"/>
              </a:spcBef>
              <a:spcAft>
                <a:spcPts val="0"/>
              </a:spcAft>
              <a:buSzPts val="1800"/>
              <a:buChar char="•"/>
              <a:defRPr/>
            </a:lvl2pPr>
            <a:lvl3pPr marL="1371600" lvl="2" indent="-323850" rtl="0">
              <a:spcBef>
                <a:spcPts val="400"/>
              </a:spcBef>
              <a:spcAft>
                <a:spcPts val="0"/>
              </a:spcAft>
              <a:buSzPts val="1500"/>
              <a:buChar char="•"/>
              <a:defRPr/>
            </a:lvl3pPr>
            <a:lvl4pPr marL="1828800" lvl="3" indent="-317500" rtl="0">
              <a:spcBef>
                <a:spcPts val="400"/>
              </a:spcBef>
              <a:spcAft>
                <a:spcPts val="0"/>
              </a:spcAft>
              <a:buSzPts val="1400"/>
              <a:buChar char="•"/>
              <a:defRPr/>
            </a:lvl4pPr>
            <a:lvl5pPr marL="2286000" lvl="4" indent="-317500" rtl="0">
              <a:spcBef>
                <a:spcPts val="400"/>
              </a:spcBef>
              <a:spcAft>
                <a:spcPts val="0"/>
              </a:spcAft>
              <a:buSzPts val="1400"/>
              <a:buChar char="•"/>
              <a:defRPr/>
            </a:lvl5pPr>
            <a:lvl6pPr marL="2743200" lvl="5" indent="-317500" rtl="0">
              <a:spcBef>
                <a:spcPts val="400"/>
              </a:spcBef>
              <a:spcAft>
                <a:spcPts val="0"/>
              </a:spcAft>
              <a:buSzPts val="1400"/>
              <a:buChar char="•"/>
              <a:defRPr/>
            </a:lvl6pPr>
            <a:lvl7pPr marL="3200400" lvl="6" indent="-317500" rtl="0">
              <a:spcBef>
                <a:spcPts val="400"/>
              </a:spcBef>
              <a:spcAft>
                <a:spcPts val="0"/>
              </a:spcAft>
              <a:buSzPts val="1400"/>
              <a:buChar char="•"/>
              <a:defRPr/>
            </a:lvl7pPr>
            <a:lvl8pPr marL="3657600" lvl="7" indent="-317500" rtl="0">
              <a:spcBef>
                <a:spcPts val="400"/>
              </a:spcBef>
              <a:spcAft>
                <a:spcPts val="0"/>
              </a:spcAft>
              <a:buSzPts val="1400"/>
              <a:buChar char="•"/>
              <a:defRPr/>
            </a:lvl8pPr>
            <a:lvl9pPr marL="4114800" lvl="8" indent="-317500" rtl="0">
              <a:spcBef>
                <a:spcPts val="400"/>
              </a:spcBef>
              <a:spcAft>
                <a:spcPts val="0"/>
              </a:spcAft>
              <a:buSzPts val="1400"/>
              <a:buChar char="•"/>
              <a:defRPr/>
            </a:lvl9pPr>
          </a:lstStyle>
          <a:p>
            <a:endParaRPr/>
          </a:p>
        </p:txBody>
      </p:sp>
      <p:sp>
        <p:nvSpPr>
          <p:cNvPr id="120" name="Google Shape;120;p25"/>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image" Target="../media/image2.png"/><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theme" Target="../theme/theme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1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rgbClr val="A7934B"/>
              </a:buClr>
              <a:buSzPts val="2700"/>
              <a:buFont typeface="Roboto"/>
              <a:buNone/>
              <a:defRPr sz="2700" b="1" i="0" u="none" strike="noStrike" cap="none">
                <a:solidFill>
                  <a:srgbClr val="A7934B"/>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6" name="Google Shape;56;p15"/>
          <p:cNvSpPr txBox="1">
            <a:spLocks noGrp="1"/>
          </p:cNvSpPr>
          <p:nvPr>
            <p:ph type="body" idx="1"/>
          </p:nvPr>
        </p:nvSpPr>
        <p:spPr>
          <a:xfrm>
            <a:off x="285750" y="911614"/>
            <a:ext cx="8572500" cy="31695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rgbClr val="003057"/>
              </a:buClr>
              <a:buSzPts val="2100"/>
              <a:buFont typeface="Arial"/>
              <a:buChar char="•"/>
              <a:defRPr sz="2100" b="0" i="0" u="none" strike="noStrike" cap="none">
                <a:solidFill>
                  <a:srgbClr val="003057"/>
                </a:solidFill>
                <a:latin typeface="Roboto"/>
                <a:ea typeface="Roboto"/>
                <a:cs typeface="Roboto"/>
                <a:sym typeface="Roboto"/>
              </a:defRPr>
            </a:lvl1pPr>
            <a:lvl2pPr marL="914400" marR="0" lvl="1" indent="-342900" algn="l" rtl="0">
              <a:lnSpc>
                <a:spcPct val="90000"/>
              </a:lnSpc>
              <a:spcBef>
                <a:spcPts val="400"/>
              </a:spcBef>
              <a:spcAft>
                <a:spcPts val="0"/>
              </a:spcAft>
              <a:buClr>
                <a:srgbClr val="003057"/>
              </a:buClr>
              <a:buSzPts val="1800"/>
              <a:buFont typeface="Arial"/>
              <a:buChar char="•"/>
              <a:defRPr sz="1800" b="0" i="0" u="none" strike="noStrike" cap="none">
                <a:solidFill>
                  <a:srgbClr val="003057"/>
                </a:solidFill>
                <a:latin typeface="Roboto"/>
                <a:ea typeface="Roboto"/>
                <a:cs typeface="Roboto"/>
                <a:sym typeface="Roboto"/>
              </a:defRPr>
            </a:lvl2pPr>
            <a:lvl3pPr marL="1371600" marR="0" lvl="2" indent="-323850" algn="l" rtl="0">
              <a:lnSpc>
                <a:spcPct val="90000"/>
              </a:lnSpc>
              <a:spcBef>
                <a:spcPts val="400"/>
              </a:spcBef>
              <a:spcAft>
                <a:spcPts val="0"/>
              </a:spcAft>
              <a:buClr>
                <a:srgbClr val="003057"/>
              </a:buClr>
              <a:buSzPts val="1500"/>
              <a:buFont typeface="Arial"/>
              <a:buChar char="•"/>
              <a:defRPr sz="1500" b="0" i="0" u="none" strike="noStrike" cap="none">
                <a:solidFill>
                  <a:srgbClr val="003057"/>
                </a:solidFill>
                <a:latin typeface="Roboto"/>
                <a:ea typeface="Roboto"/>
                <a:cs typeface="Roboto"/>
                <a:sym typeface="Roboto"/>
              </a:defRPr>
            </a:lvl3pPr>
            <a:lvl4pPr marL="1828800" marR="0" lvl="3" indent="-317500" algn="l" rtl="0">
              <a:lnSpc>
                <a:spcPct val="90000"/>
              </a:lnSpc>
              <a:spcBef>
                <a:spcPts val="400"/>
              </a:spcBef>
              <a:spcAft>
                <a:spcPts val="0"/>
              </a:spcAft>
              <a:buClr>
                <a:srgbClr val="003057"/>
              </a:buClr>
              <a:buSzPts val="1400"/>
              <a:buFont typeface="Arial"/>
              <a:buChar char="•"/>
              <a:defRPr sz="1400" b="0" i="0" u="none" strike="noStrike" cap="none">
                <a:solidFill>
                  <a:srgbClr val="003057"/>
                </a:solidFill>
                <a:latin typeface="Roboto"/>
                <a:ea typeface="Roboto"/>
                <a:cs typeface="Roboto"/>
                <a:sym typeface="Roboto"/>
              </a:defRPr>
            </a:lvl4pPr>
            <a:lvl5pPr marL="2286000" marR="0" lvl="4" indent="-317500" algn="l" rtl="0">
              <a:lnSpc>
                <a:spcPct val="90000"/>
              </a:lnSpc>
              <a:spcBef>
                <a:spcPts val="400"/>
              </a:spcBef>
              <a:spcAft>
                <a:spcPts val="0"/>
              </a:spcAft>
              <a:buClr>
                <a:srgbClr val="003057"/>
              </a:buClr>
              <a:buSzPts val="1400"/>
              <a:buFont typeface="Arial"/>
              <a:buChar char="•"/>
              <a:defRPr sz="1400" b="0" i="0" u="none" strike="noStrike" cap="none">
                <a:solidFill>
                  <a:srgbClr val="003057"/>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7" name="Google Shape;57;p15"/>
          <p:cNvSpPr txBox="1">
            <a:spLocks noGrp="1"/>
          </p:cNvSpPr>
          <p:nvPr>
            <p:ph type="dt" idx="10"/>
          </p:nvPr>
        </p:nvSpPr>
        <p:spPr>
          <a:xfrm>
            <a:off x="285750" y="4080851"/>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8" name="Google Shape;58;p15"/>
          <p:cNvSpPr txBox="1">
            <a:spLocks noGrp="1"/>
          </p:cNvSpPr>
          <p:nvPr>
            <p:ph type="ftr" idx="11"/>
          </p:nvPr>
        </p:nvSpPr>
        <p:spPr>
          <a:xfrm>
            <a:off x="2344616" y="4080851"/>
            <a:ext cx="44562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9" name="Google Shape;59;p15"/>
          <p:cNvSpPr txBox="1">
            <a:spLocks noGrp="1"/>
          </p:cNvSpPr>
          <p:nvPr>
            <p:ph type="sldNum" idx="12"/>
          </p:nvPr>
        </p:nvSpPr>
        <p:spPr>
          <a:xfrm>
            <a:off x="6800850" y="4080851"/>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Arial"/>
                <a:ea typeface="Arial"/>
                <a:cs typeface="Arial"/>
                <a:sym typeface="Arial"/>
              </a:defRPr>
            </a:lvl1pPr>
            <a:lvl2pPr marL="0" marR="0" lvl="1" indent="0" algn="r" rtl="0">
              <a:spcBef>
                <a:spcPts val="0"/>
              </a:spcBef>
              <a:buNone/>
              <a:defRPr sz="900" b="0" i="0" u="none" strike="noStrike" cap="none">
                <a:solidFill>
                  <a:srgbClr val="888888"/>
                </a:solidFill>
                <a:latin typeface="Arial"/>
                <a:ea typeface="Arial"/>
                <a:cs typeface="Arial"/>
                <a:sym typeface="Arial"/>
              </a:defRPr>
            </a:lvl2pPr>
            <a:lvl3pPr marL="0" marR="0" lvl="2" indent="0" algn="r" rtl="0">
              <a:spcBef>
                <a:spcPts val="0"/>
              </a:spcBef>
              <a:buNone/>
              <a:defRPr sz="900" b="0" i="0" u="none" strike="noStrike" cap="none">
                <a:solidFill>
                  <a:srgbClr val="888888"/>
                </a:solidFill>
                <a:latin typeface="Arial"/>
                <a:ea typeface="Arial"/>
                <a:cs typeface="Arial"/>
                <a:sym typeface="Arial"/>
              </a:defRPr>
            </a:lvl3pPr>
            <a:lvl4pPr marL="0" marR="0" lvl="3" indent="0" algn="r" rtl="0">
              <a:spcBef>
                <a:spcPts val="0"/>
              </a:spcBef>
              <a:buNone/>
              <a:defRPr sz="900" b="0" i="0" u="none" strike="noStrike" cap="none">
                <a:solidFill>
                  <a:srgbClr val="888888"/>
                </a:solidFill>
                <a:latin typeface="Arial"/>
                <a:ea typeface="Arial"/>
                <a:cs typeface="Arial"/>
                <a:sym typeface="Arial"/>
              </a:defRPr>
            </a:lvl4pPr>
            <a:lvl5pPr marL="0" marR="0" lvl="4" indent="0" algn="r" rtl="0">
              <a:spcBef>
                <a:spcPts val="0"/>
              </a:spcBef>
              <a:buNone/>
              <a:defRPr sz="900" b="0" i="0" u="none" strike="noStrike" cap="none">
                <a:solidFill>
                  <a:srgbClr val="888888"/>
                </a:solidFill>
                <a:latin typeface="Arial"/>
                <a:ea typeface="Arial"/>
                <a:cs typeface="Arial"/>
                <a:sym typeface="Arial"/>
              </a:defRPr>
            </a:lvl5pPr>
            <a:lvl6pPr marL="0" marR="0" lvl="5" indent="0" algn="r" rtl="0">
              <a:spcBef>
                <a:spcPts val="0"/>
              </a:spcBef>
              <a:buNone/>
              <a:defRPr sz="900" b="0" i="0" u="none" strike="noStrike" cap="none">
                <a:solidFill>
                  <a:srgbClr val="888888"/>
                </a:solidFill>
                <a:latin typeface="Arial"/>
                <a:ea typeface="Arial"/>
                <a:cs typeface="Arial"/>
                <a:sym typeface="Arial"/>
              </a:defRPr>
            </a:lvl6pPr>
            <a:lvl7pPr marL="0" marR="0" lvl="6" indent="0" algn="r" rtl="0">
              <a:spcBef>
                <a:spcPts val="0"/>
              </a:spcBef>
              <a:buNone/>
              <a:defRPr sz="900" b="0" i="0" u="none" strike="noStrike" cap="none">
                <a:solidFill>
                  <a:srgbClr val="888888"/>
                </a:solidFill>
                <a:latin typeface="Arial"/>
                <a:ea typeface="Arial"/>
                <a:cs typeface="Arial"/>
                <a:sym typeface="Arial"/>
              </a:defRPr>
            </a:lvl7pPr>
            <a:lvl8pPr marL="0" marR="0" lvl="7" indent="0" algn="r" rtl="0">
              <a:spcBef>
                <a:spcPts val="0"/>
              </a:spcBef>
              <a:buNone/>
              <a:defRPr sz="900" b="0" i="0" u="none" strike="noStrike" cap="none">
                <a:solidFill>
                  <a:srgbClr val="888888"/>
                </a:solidFill>
                <a:latin typeface="Arial"/>
                <a:ea typeface="Arial"/>
                <a:cs typeface="Arial"/>
                <a:sym typeface="Arial"/>
              </a:defRPr>
            </a:lvl8pPr>
            <a:lvl9pPr marL="0" marR="0" lvl="8" indent="0" algn="r" rtl="0">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hyperlink" Target="https://www.linkedin.com/in/vijay-saravana-j/"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2.xml"/><Relationship Id="rId4" Type="http://schemas.openxmlformats.org/officeDocument/2006/relationships/hyperlink" Target="https://arxiv.org/pdf/1812.05784.pdf"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hyperlink" Target="https://ieeexplore.ieee.org/document/9524176" TargetMode="External"/><Relationship Id="rId2" Type="http://schemas.openxmlformats.org/officeDocument/2006/relationships/notesSlide" Target="../notesSlides/notesSlide12.xml"/><Relationship Id="rId1" Type="http://schemas.openxmlformats.org/officeDocument/2006/relationships/slideLayout" Target="../slideLayouts/slideLayout22.xml"/><Relationship Id="rId4" Type="http://schemas.openxmlformats.org/officeDocument/2006/relationships/hyperlink" Target="https://www.anandtech.com/show/11771/intel-announces-movidius-myriad-x-vpu"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intel/OpenVINO-optimization-for-PointPillars" TargetMode="External"/><Relationship Id="rId2" Type="http://schemas.openxmlformats.org/officeDocument/2006/relationships/notesSlide" Target="../notesSlides/notesSlide14.xml"/><Relationship Id="rId1" Type="http://schemas.openxmlformats.org/officeDocument/2006/relationships/slideLayout" Target="../slideLayouts/slideLayout22.xml"/><Relationship Id="rId6" Type="http://schemas.openxmlformats.org/officeDocument/2006/relationships/hyperlink" Target="https://www.dropbox.com/home/VijaySaravanaJaishanker-3DTracking-fall2022/Codebase" TargetMode="External"/><Relationship Id="rId5" Type="http://schemas.openxmlformats.org/officeDocument/2006/relationships/hyperlink" Target="https://github.gatech.edu/vjaishanker3/Lidar3D" TargetMode="External"/><Relationship Id="rId4" Type="http://schemas.openxmlformats.org/officeDocument/2006/relationships/hyperlink" Target="https://github.com/SmallMunich/nutonomy_pointpillars#onnx-ir-generate"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pen-mmlab/OpenPCDet#kitti-3d-object-detection-baselines" TargetMode="External"/><Relationship Id="rId2" Type="http://schemas.openxmlformats.org/officeDocument/2006/relationships/notesSlide" Target="../notesSlides/notesSlide15.xml"/><Relationship Id="rId1" Type="http://schemas.openxmlformats.org/officeDocument/2006/relationships/slideLayout" Target="../slideLayouts/slideLayout22.xml"/><Relationship Id="rId4" Type="http://schemas.openxmlformats.org/officeDocument/2006/relationships/hyperlink" Target="https://github.gatech.edu/vjaishanker3/Lidar3D/blob/master/tools/pointpillar.ya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hyperlink" Target="https://docs.openvino.ai/2021.4/openvino_docs_install_guides_installing_openvino_linux.html" TargetMode="External"/><Relationship Id="rId2" Type="http://schemas.openxmlformats.org/officeDocument/2006/relationships/notesSlide" Target="../notesSlides/notesSlide17.xml"/><Relationship Id="rId1" Type="http://schemas.openxmlformats.org/officeDocument/2006/relationships/slideLayout" Target="../slideLayouts/slideLayout22.xml"/><Relationship Id="rId6" Type="http://schemas.openxmlformats.org/officeDocument/2006/relationships/hyperlink" Target="https://github.com/pointpillars-on-openvino/pointpillars-on-openvino/blob/main/0001-implement-pointpillars-on-Intel-platform.patch" TargetMode="External"/><Relationship Id="rId5" Type="http://schemas.openxmlformats.org/officeDocument/2006/relationships/hyperlink" Target="https://github.com/open-mmlab/OpenPCDet" TargetMode="External"/><Relationship Id="rId4" Type="http://schemas.openxmlformats.org/officeDocument/2006/relationships/hyperlink" Target="https://docs.openvino.ai/2021.4/openvino_docs_install_guides_installing_openvino_linux.html#optional-steps-for-intel-neural-compute-stick-2"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9.xml"/><Relationship Id="rId5" Type="http://schemas.openxmlformats.org/officeDocument/2006/relationships/slideLayout" Target="../slideLayouts/slideLayout13.xml"/><Relationship Id="rId4" Type="http://schemas.openxmlformats.org/officeDocument/2006/relationships/video" Target="../media/media2.mp4"/><Relationship Id="rId9"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media" Target="../media/media4.mp4"/><Relationship Id="rId7" Type="http://schemas.openxmlformats.org/officeDocument/2006/relationships/image" Target="../media/image2.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notesSlide" Target="../notesSlides/notesSlide20.xml"/><Relationship Id="rId5" Type="http://schemas.openxmlformats.org/officeDocument/2006/relationships/slideLayout" Target="../slideLayouts/slideLayout13.xml"/><Relationship Id="rId4" Type="http://schemas.openxmlformats.org/officeDocument/2006/relationships/video" Target="../media/media4.mp4"/></Relationships>
</file>

<file path=ppt/slides/_rels/slide21.xml.rels><?xml version="1.0" encoding="UTF-8" standalone="yes"?>
<Relationships xmlns="http://schemas.openxmlformats.org/package/2006/relationships"><Relationship Id="rId8" Type="http://schemas.openxmlformats.org/officeDocument/2006/relationships/image" Target="../media/image14.png"/><Relationship Id="rId3" Type="http://schemas.microsoft.com/office/2007/relationships/media" Target="../media/media6.mp4"/><Relationship Id="rId7" Type="http://schemas.openxmlformats.org/officeDocument/2006/relationships/image" Target="../media/image2.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notesSlide" Target="../notesSlides/notesSlide21.xml"/><Relationship Id="rId5" Type="http://schemas.openxmlformats.org/officeDocument/2006/relationships/slideLayout" Target="../slideLayouts/slideLayout13.xml"/><Relationship Id="rId4" Type="http://schemas.openxmlformats.org/officeDocument/2006/relationships/video" Target="../media/media6.mp4"/></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hyperlink" Target="https://www.dropbox.com/s/re2bi4dmuccn1w4/Jaishanker.Vijay.TechReview_Lidar_3D%20Object%20Detection.pdf?dl=0"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open-mmlab/OpenPCDet" TargetMode="External"/><Relationship Id="rId2" Type="http://schemas.openxmlformats.org/officeDocument/2006/relationships/notesSlide" Target="../notesSlides/notesSlide27.xml"/><Relationship Id="rId1" Type="http://schemas.openxmlformats.org/officeDocument/2006/relationships/slideLayout" Target="../slideLayouts/slideLayout22.xml"/><Relationship Id="rId6" Type="http://schemas.openxmlformats.org/officeDocument/2006/relationships/hyperlink" Target="https://github.com/SmallMunich/nutonomy_pointpillars" TargetMode="External"/><Relationship Id="rId5" Type="http://schemas.openxmlformats.org/officeDocument/2006/relationships/hyperlink" Target="https://github.com/intel/OpenVINO-optimization-for-PointPillars" TargetMode="External"/><Relationship Id="rId4" Type="http://schemas.openxmlformats.org/officeDocument/2006/relationships/hyperlink" Target="https://github.com/git-disl/EVA"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hyperlink" Target="https://www.autopilotreview.com/lidar-vs-cameras-self-driving-cars/#:~:text=Luminar%20tested%20this%20scenario%20with%20the%20reference%20vehicle%20shown%20above%20(a%20modified%20Lexus)%20and%20then%20compared%20this%20to%20other%20vehicles%20(such%20as%20a%20Tesla%20Model%20Y)%20under%20challenging%20low%2Dlight%20conditions.%20The%20Tesla%20vehicle%2C%20in%20this%20example%2C%20was%20unable%20to%20detect%20and%20avoid%20the%20dummy%20pedestrian%20child%3A"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hyperlink" Target="https://waymo.com/open" TargetMode="External"/><Relationship Id="rId3" Type="http://schemas.openxmlformats.org/officeDocument/2006/relationships/hyperlink" Target="https://www.cvlibs.net/publications/Geiger2013IJRR.pdf" TargetMode="External"/><Relationship Id="rId7" Type="http://schemas.openxmlformats.org/officeDocument/2006/relationships/hyperlink" Target="https://arxiv.org/abs/1912.04838v5" TargetMode="External"/><Relationship Id="rId2" Type="http://schemas.openxmlformats.org/officeDocument/2006/relationships/notesSlide" Target="../notesSlides/notesSlide8.xml"/><Relationship Id="rId1" Type="http://schemas.openxmlformats.org/officeDocument/2006/relationships/slideLayout" Target="../slideLayouts/slideLayout22.xml"/><Relationship Id="rId6" Type="http://schemas.openxmlformats.org/officeDocument/2006/relationships/hyperlink" Target="https://www.nuscenes.org/nuscenes#lidarseg" TargetMode="External"/><Relationship Id="rId5" Type="http://schemas.openxmlformats.org/officeDocument/2006/relationships/hyperlink" Target="https://arxiv.org/pdf/1903.11027.pdf" TargetMode="External"/><Relationship Id="rId10" Type="http://schemas.openxmlformats.org/officeDocument/2006/relationships/hyperlink" Target="http://www.a2d2.audi" TargetMode="External"/><Relationship Id="rId4" Type="http://schemas.openxmlformats.org/officeDocument/2006/relationships/hyperlink" Target="https://www.cvlibs.net/datasets/kitti/eval_object.php?obj_benchmark=3d" TargetMode="External"/><Relationship Id="rId9" Type="http://schemas.openxmlformats.org/officeDocument/2006/relationships/hyperlink" Target="https://level5.lyft.com/dataset/"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arxiv.org/pdf/1812.05784v2.pdf" TargetMode="External"/><Relationship Id="rId13" Type="http://schemas.openxmlformats.org/officeDocument/2006/relationships/hyperlink" Target="https://github.com/tianweiy/CenterPoint" TargetMode="External"/><Relationship Id="rId3" Type="http://schemas.openxmlformats.org/officeDocument/2006/relationships/hyperlink" Target="https://arxiv.org/abs/2107.12563" TargetMode="External"/><Relationship Id="rId7" Type="http://schemas.openxmlformats.org/officeDocument/2006/relationships/hyperlink" Target="https://github.com/maudzung/Complex-YOLOv4-Pytorch" TargetMode="External"/><Relationship Id="rId12" Type="http://schemas.openxmlformats.org/officeDocument/2006/relationships/hyperlink" Target="https://arxiv.org/pdf/2006.11275.pdf" TargetMode="External"/><Relationship Id="rId2" Type="http://schemas.openxmlformats.org/officeDocument/2006/relationships/notesSlide" Target="../notesSlides/notesSlide9.xml"/><Relationship Id="rId1" Type="http://schemas.openxmlformats.org/officeDocument/2006/relationships/slideLayout" Target="../slideLayouts/slideLayout22.xml"/><Relationship Id="rId6" Type="http://schemas.openxmlformats.org/officeDocument/2006/relationships/hyperlink" Target="https://arxiv.org/abs/1803.06199" TargetMode="External"/><Relationship Id="rId11" Type="http://schemas.openxmlformats.org/officeDocument/2006/relationships/hyperlink" Target="https://github.com/JaHorL/Contfuse" TargetMode="External"/><Relationship Id="rId5" Type="http://schemas.openxmlformats.org/officeDocument/2006/relationships/hyperlink" Target="https://motchallenge.net/vis/ETH-Sunnyday" TargetMode="External"/><Relationship Id="rId10" Type="http://schemas.openxmlformats.org/officeDocument/2006/relationships/hyperlink" Target="https://openaccess.thecvf.com/content_ECCV_2018/papers/Ming_Liang_Deep_Continuous_Fusion_ECCV_2018_paper.pdf" TargetMode="External"/><Relationship Id="rId4" Type="http://schemas.openxmlformats.org/officeDocument/2006/relationships/hyperlink" Target="https://github.com/git-disl/EVA" TargetMode="External"/><Relationship Id="rId9" Type="http://schemas.openxmlformats.org/officeDocument/2006/relationships/hyperlink" Target="https://github.com/zhulf0804/PointPillar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6"/>
          <p:cNvSpPr txBox="1">
            <a:spLocks noGrp="1"/>
          </p:cNvSpPr>
          <p:nvPr>
            <p:ph type="ctrTitle"/>
          </p:nvPr>
        </p:nvSpPr>
        <p:spPr>
          <a:xfrm>
            <a:off x="1506200" y="627425"/>
            <a:ext cx="6249000" cy="2149800"/>
          </a:xfrm>
          <a:prstGeom prst="rect">
            <a:avLst/>
          </a:prstGeom>
          <a:noFill/>
          <a:ln>
            <a:noFill/>
          </a:ln>
        </p:spPr>
        <p:txBody>
          <a:bodyPr spcFirstLastPara="1" wrap="square" lIns="68575" tIns="34275" rIns="68575" bIns="34275" anchor="b" anchorCtr="0">
            <a:normAutofit/>
          </a:bodyPr>
          <a:lstStyle/>
          <a:p>
            <a:pPr marL="0" lvl="0" indent="0" algn="l" rtl="0">
              <a:lnSpc>
                <a:spcPct val="114285"/>
              </a:lnSpc>
              <a:spcBef>
                <a:spcPts val="0"/>
              </a:spcBef>
              <a:spcAft>
                <a:spcPts val="0"/>
              </a:spcAft>
              <a:buClr>
                <a:srgbClr val="003057"/>
              </a:buClr>
              <a:buSzPts val="3200"/>
              <a:buFont typeface="Roboto"/>
              <a:buNone/>
            </a:pPr>
            <a:r>
              <a:rPr lang="en"/>
              <a:t>LiDAR based 3D Object Detection using Pointpillars on Intel NCS2 Edge Devices</a:t>
            </a:r>
            <a:endParaRPr/>
          </a:p>
        </p:txBody>
      </p:sp>
      <p:sp>
        <p:nvSpPr>
          <p:cNvPr id="126" name="Google Shape;126;p26"/>
          <p:cNvSpPr txBox="1">
            <a:spLocks noGrp="1"/>
          </p:cNvSpPr>
          <p:nvPr>
            <p:ph type="subTitle" idx="1"/>
          </p:nvPr>
        </p:nvSpPr>
        <p:spPr>
          <a:xfrm>
            <a:off x="2249138" y="3163641"/>
            <a:ext cx="5097000" cy="12636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Clr>
                <a:srgbClr val="857437"/>
              </a:buClr>
              <a:buSzPts val="1400"/>
              <a:buNone/>
            </a:pPr>
            <a:r>
              <a:rPr lang="en" sz="1500" b="1" dirty="0">
                <a:hlinkClick r:id="rId4"/>
              </a:rPr>
              <a:t>Vijay Saravana Jaishanker</a:t>
            </a:r>
            <a:endParaRPr sz="1500" b="1" dirty="0">
              <a:solidFill>
                <a:srgbClr val="857437"/>
              </a:solidFill>
            </a:endParaRPr>
          </a:p>
          <a:p>
            <a:pPr marL="0" lvl="0" indent="0" algn="l" rtl="0">
              <a:lnSpc>
                <a:spcPct val="100000"/>
              </a:lnSpc>
              <a:spcBef>
                <a:spcPts val="300"/>
              </a:spcBef>
              <a:spcAft>
                <a:spcPts val="0"/>
              </a:spcAft>
              <a:buClr>
                <a:srgbClr val="857437"/>
              </a:buClr>
              <a:buSzPts val="1400"/>
              <a:buNone/>
            </a:pPr>
            <a:r>
              <a:rPr lang="en" sz="1500" dirty="0"/>
              <a:t>CS8903 - Special Problems - Final Presentation</a:t>
            </a:r>
          </a:p>
          <a:p>
            <a:pPr marL="0" lvl="0" indent="0" algn="l" rtl="0">
              <a:lnSpc>
                <a:spcPct val="100000"/>
              </a:lnSpc>
              <a:spcBef>
                <a:spcPts val="300"/>
              </a:spcBef>
              <a:spcAft>
                <a:spcPts val="0"/>
              </a:spcAft>
              <a:buClr>
                <a:srgbClr val="857437"/>
              </a:buClr>
              <a:buSzPts val="1400"/>
              <a:buNone/>
            </a:pPr>
            <a:r>
              <a:rPr lang="en" sz="1500" b="1" dirty="0"/>
              <a:t>Guide</a:t>
            </a:r>
            <a:r>
              <a:rPr lang="en" sz="1500" dirty="0"/>
              <a:t> : Prof. Ling Liu</a:t>
            </a:r>
            <a:endParaRPr sz="1500" dirty="0"/>
          </a:p>
          <a:p>
            <a:pPr marL="0" lvl="0" indent="0" algn="l" rtl="0">
              <a:lnSpc>
                <a:spcPct val="100000"/>
              </a:lnSpc>
              <a:spcBef>
                <a:spcPts val="300"/>
              </a:spcBef>
              <a:spcAft>
                <a:spcPts val="0"/>
              </a:spcAft>
              <a:buClr>
                <a:srgbClr val="857437"/>
              </a:buClr>
              <a:buSzPts val="1400"/>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5"/>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OpenVINO optimization for 3D object detection</a:t>
            </a:r>
            <a:endParaRPr/>
          </a:p>
        </p:txBody>
      </p:sp>
      <p:pic>
        <p:nvPicPr>
          <p:cNvPr id="232" name="Google Shape;232;p35"/>
          <p:cNvPicPr preferRelativeResize="0"/>
          <p:nvPr/>
        </p:nvPicPr>
        <p:blipFill>
          <a:blip r:embed="rId3">
            <a:alphaModFix/>
          </a:blip>
          <a:stretch>
            <a:fillRect/>
          </a:stretch>
        </p:blipFill>
        <p:spPr>
          <a:xfrm>
            <a:off x="152400" y="1170125"/>
            <a:ext cx="8839203" cy="3117154"/>
          </a:xfrm>
          <a:prstGeom prst="rect">
            <a:avLst/>
          </a:prstGeom>
          <a:noFill/>
          <a:ln>
            <a:noFill/>
          </a:ln>
        </p:spPr>
      </p:pic>
      <p:sp>
        <p:nvSpPr>
          <p:cNvPr id="233" name="Google Shape;233;p35"/>
          <p:cNvSpPr txBox="1"/>
          <p:nvPr/>
        </p:nvSpPr>
        <p:spPr>
          <a:xfrm>
            <a:off x="152400" y="4789500"/>
            <a:ext cx="6276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u="sng">
                <a:solidFill>
                  <a:schemeClr val="hlink"/>
                </a:solidFill>
                <a:latin typeface="Roboto"/>
                <a:ea typeface="Roboto"/>
                <a:cs typeface="Roboto"/>
                <a:sym typeface="Roboto"/>
                <a:hlinkClick r:id="rId4"/>
              </a:rPr>
              <a:t>Reference - PointPillars: Fast Encoders for Object Detection from Point Clouds</a:t>
            </a:r>
            <a:endParaRPr sz="100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6"/>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OpenVINO optimization	</a:t>
            </a:r>
            <a:endParaRPr/>
          </a:p>
        </p:txBody>
      </p:sp>
      <p:sp>
        <p:nvSpPr>
          <p:cNvPr id="239" name="Google Shape;239;p36"/>
          <p:cNvSpPr txBox="1">
            <a:spLocks noGrp="1"/>
          </p:cNvSpPr>
          <p:nvPr>
            <p:ph type="body" idx="1"/>
          </p:nvPr>
        </p:nvSpPr>
        <p:spPr>
          <a:xfrm>
            <a:off x="311700" y="1017725"/>
            <a:ext cx="8520600" cy="3416400"/>
          </a:xfrm>
          <a:prstGeom prst="rect">
            <a:avLst/>
          </a:prstGeom>
        </p:spPr>
        <p:txBody>
          <a:bodyPr spcFirstLastPara="1" wrap="square" lIns="68575" tIns="34275" rIns="68575" bIns="34275" anchor="t" anchorCtr="0">
            <a:normAutofit/>
          </a:bodyPr>
          <a:lstStyle/>
          <a:p>
            <a:pPr marL="457200" lvl="0" indent="-336550" algn="l" rtl="0">
              <a:lnSpc>
                <a:spcPct val="150000"/>
              </a:lnSpc>
              <a:spcBef>
                <a:spcPts val="800"/>
              </a:spcBef>
              <a:spcAft>
                <a:spcPts val="0"/>
              </a:spcAft>
              <a:buSzPts val="1700"/>
              <a:buChar char="-"/>
            </a:pPr>
            <a:r>
              <a:rPr lang="en" sz="1400" dirty="0"/>
              <a:t>OpenVINO toolkit for AI model optimization by reducing resource demands.</a:t>
            </a:r>
            <a:endParaRPr sz="1400" dirty="0"/>
          </a:p>
          <a:p>
            <a:pPr marL="457200" lvl="0" indent="-336550" algn="l" rtl="0">
              <a:lnSpc>
                <a:spcPct val="150000"/>
              </a:lnSpc>
              <a:spcBef>
                <a:spcPts val="800"/>
              </a:spcBef>
              <a:spcAft>
                <a:spcPts val="0"/>
              </a:spcAft>
              <a:buSzPts val="1700"/>
              <a:buChar char="-"/>
            </a:pPr>
            <a:r>
              <a:rPr lang="en" sz="1400" dirty="0"/>
              <a:t>From a Pytorch model, we can get the intermediate reference model which can run on intel devices.</a:t>
            </a:r>
            <a:endParaRPr sz="1400" dirty="0"/>
          </a:p>
          <a:p>
            <a:pPr marL="457200" lvl="0" indent="-336550" algn="l" rtl="0">
              <a:lnSpc>
                <a:spcPct val="150000"/>
              </a:lnSpc>
              <a:spcBef>
                <a:spcPts val="800"/>
              </a:spcBef>
              <a:spcAft>
                <a:spcPts val="0"/>
              </a:spcAft>
              <a:buSzPts val="1700"/>
              <a:buChar char="-"/>
            </a:pPr>
            <a:r>
              <a:rPr lang="en" sz="1400" dirty="0"/>
              <a:t>Creates .xml and .bin files which holds the NN architecture and weights.</a:t>
            </a:r>
            <a:endParaRPr sz="1400" dirty="0"/>
          </a:p>
        </p:txBody>
      </p:sp>
      <p:pic>
        <p:nvPicPr>
          <p:cNvPr id="240" name="Google Shape;240;p36"/>
          <p:cNvPicPr preferRelativeResize="0"/>
          <p:nvPr/>
        </p:nvPicPr>
        <p:blipFill>
          <a:blip r:embed="rId3">
            <a:alphaModFix/>
          </a:blip>
          <a:stretch>
            <a:fillRect/>
          </a:stretch>
        </p:blipFill>
        <p:spPr>
          <a:xfrm>
            <a:off x="1056012" y="2972625"/>
            <a:ext cx="6094826" cy="2080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7"/>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OpenVINO based Implementation for Intel NCS2 Stick</a:t>
            </a:r>
            <a:endParaRPr/>
          </a:p>
        </p:txBody>
      </p:sp>
      <p:sp>
        <p:nvSpPr>
          <p:cNvPr id="246" name="Google Shape;246;p37"/>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fontScale="92500" lnSpcReduction="10000"/>
          </a:bodyPr>
          <a:lstStyle/>
          <a:p>
            <a:pPr marL="457200" lvl="0" indent="-325596" algn="l" rtl="0">
              <a:lnSpc>
                <a:spcPct val="150000"/>
              </a:lnSpc>
              <a:spcBef>
                <a:spcPts val="800"/>
              </a:spcBef>
              <a:spcAft>
                <a:spcPts val="0"/>
              </a:spcAft>
              <a:buSzPts val="1528"/>
              <a:buChar char="-"/>
            </a:pPr>
            <a:r>
              <a:rPr lang="en" sz="1527"/>
              <a:t>Using point pillars on 3D LiDAR data, Intel has published a paper for Intel CPUs and GPUs. </a:t>
            </a:r>
            <a:r>
              <a:rPr lang="en" sz="1527" u="sng">
                <a:solidFill>
                  <a:schemeClr val="hlink"/>
                </a:solidFill>
                <a:hlinkClick r:id="rId3"/>
              </a:rPr>
              <a:t>https://ieeexplore.ieee.org/document/9524176</a:t>
            </a:r>
            <a:endParaRPr sz="1527"/>
          </a:p>
          <a:p>
            <a:pPr marL="457200" lvl="0" indent="-325596" algn="l" rtl="0">
              <a:lnSpc>
                <a:spcPct val="150000"/>
              </a:lnSpc>
              <a:spcBef>
                <a:spcPts val="800"/>
              </a:spcBef>
              <a:spcAft>
                <a:spcPts val="0"/>
              </a:spcAft>
              <a:buSzPts val="1528"/>
              <a:buChar char="-"/>
            </a:pPr>
            <a:r>
              <a:rPr lang="en" sz="1527"/>
              <a:t>Modified the model to run on Intel NCS 2 device by reducing the overall memory needed to load the model. </a:t>
            </a:r>
            <a:endParaRPr sz="1527"/>
          </a:p>
          <a:p>
            <a:pPr marL="457200" lvl="0" indent="-325596" algn="l" rtl="0">
              <a:lnSpc>
                <a:spcPct val="150000"/>
              </a:lnSpc>
              <a:spcBef>
                <a:spcPts val="800"/>
              </a:spcBef>
              <a:spcAft>
                <a:spcPts val="0"/>
              </a:spcAft>
              <a:buSzPts val="1528"/>
              <a:buChar char="-"/>
            </a:pPr>
            <a:r>
              <a:rPr lang="en" sz="1527"/>
              <a:t>Initially this did not fit in the memory of Intel NCS 2 which has </a:t>
            </a:r>
            <a:r>
              <a:rPr lang="en" sz="1527" u="sng">
                <a:solidFill>
                  <a:schemeClr val="hlink"/>
                </a:solidFill>
                <a:hlinkClick r:id="rId4"/>
              </a:rPr>
              <a:t>2.5 MB</a:t>
            </a:r>
            <a:r>
              <a:rPr lang="en" sz="1527"/>
              <a:t> on-chip memory.</a:t>
            </a:r>
            <a:endParaRPr sz="1527"/>
          </a:p>
          <a:p>
            <a:pPr marL="457200" lvl="0" indent="-325596" algn="l" rtl="0">
              <a:lnSpc>
                <a:spcPct val="150000"/>
              </a:lnSpc>
              <a:spcBef>
                <a:spcPts val="800"/>
              </a:spcBef>
              <a:spcAft>
                <a:spcPts val="0"/>
              </a:spcAft>
              <a:buSzPts val="1528"/>
              <a:buChar char="-"/>
            </a:pPr>
            <a:r>
              <a:rPr lang="en" sz="1527"/>
              <a:t>We have to load 2 models : </a:t>
            </a:r>
            <a:endParaRPr sz="1527"/>
          </a:p>
          <a:p>
            <a:pPr marL="914400" lvl="1" indent="-310832" algn="l" rtl="0">
              <a:lnSpc>
                <a:spcPct val="150000"/>
              </a:lnSpc>
              <a:spcBef>
                <a:spcPts val="400"/>
              </a:spcBef>
              <a:spcAft>
                <a:spcPts val="0"/>
              </a:spcAft>
              <a:buSzPts val="1295"/>
              <a:buChar char="-"/>
            </a:pPr>
            <a:r>
              <a:rPr lang="en" sz="1295"/>
              <a:t>Pillar Feature Extractor (PFE) (Use point pillars to learn features)</a:t>
            </a:r>
            <a:endParaRPr sz="1295"/>
          </a:p>
          <a:p>
            <a:pPr marL="914400" lvl="1" indent="-310832" algn="l" rtl="0">
              <a:lnSpc>
                <a:spcPct val="150000"/>
              </a:lnSpc>
              <a:spcBef>
                <a:spcPts val="400"/>
              </a:spcBef>
              <a:spcAft>
                <a:spcPts val="0"/>
              </a:spcAft>
              <a:buSzPts val="1295"/>
              <a:buChar char="-"/>
            </a:pPr>
            <a:r>
              <a:rPr lang="en" sz="1295"/>
              <a:t>Regional Proposal Network (RPN) (Use CNN to extract features from 2D pseudo image)</a:t>
            </a:r>
            <a:endParaRPr sz="1295"/>
          </a:p>
          <a:p>
            <a:pPr marL="457200" lvl="0" indent="-325596" algn="l" rtl="0">
              <a:lnSpc>
                <a:spcPct val="150000"/>
              </a:lnSpc>
              <a:spcBef>
                <a:spcPts val="800"/>
              </a:spcBef>
              <a:spcAft>
                <a:spcPts val="0"/>
              </a:spcAft>
              <a:buSzPts val="1528"/>
              <a:buChar char="-"/>
            </a:pPr>
            <a:r>
              <a:rPr lang="en" sz="1527"/>
              <a:t>PFE model did not fit in the Intel NCS stick.</a:t>
            </a:r>
            <a:endParaRPr sz="1527"/>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8"/>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Errors faced</a:t>
            </a:r>
            <a:endParaRPr/>
          </a:p>
        </p:txBody>
      </p:sp>
      <p:pic>
        <p:nvPicPr>
          <p:cNvPr id="252" name="Google Shape;252;p38"/>
          <p:cNvPicPr preferRelativeResize="0"/>
          <p:nvPr/>
        </p:nvPicPr>
        <p:blipFill rotWithShape="1">
          <a:blip r:embed="rId3">
            <a:alphaModFix/>
          </a:blip>
          <a:srcRect t="39155" b="2603"/>
          <a:stretch/>
        </p:blipFill>
        <p:spPr>
          <a:xfrm>
            <a:off x="454650" y="1091700"/>
            <a:ext cx="8234701" cy="2697699"/>
          </a:xfrm>
          <a:prstGeom prst="rect">
            <a:avLst/>
          </a:prstGeom>
          <a:noFill/>
          <a:ln>
            <a:noFill/>
          </a:ln>
        </p:spPr>
      </p:pic>
      <p:sp>
        <p:nvSpPr>
          <p:cNvPr id="253" name="Google Shape;253;p38"/>
          <p:cNvSpPr txBox="1"/>
          <p:nvPr/>
        </p:nvSpPr>
        <p:spPr>
          <a:xfrm>
            <a:off x="367400" y="3915350"/>
            <a:ext cx="7839000" cy="1075200"/>
          </a:xfrm>
          <a:prstGeom prst="rect">
            <a:avLst/>
          </a:prstGeom>
          <a:noFill/>
          <a:ln>
            <a:noFill/>
          </a:ln>
        </p:spPr>
        <p:txBody>
          <a:bodyPr spcFirstLastPara="1" wrap="square" lIns="91425" tIns="91425" rIns="91425" bIns="91425" anchor="t" anchorCtr="0">
            <a:spAutoFit/>
          </a:bodyPr>
          <a:lstStyle/>
          <a:p>
            <a:pPr marL="457200" lvl="0" indent="-273050" algn="l" rtl="0">
              <a:lnSpc>
                <a:spcPct val="115000"/>
              </a:lnSpc>
              <a:spcBef>
                <a:spcPts val="0"/>
              </a:spcBef>
              <a:spcAft>
                <a:spcPts val="0"/>
              </a:spcAft>
              <a:buSzPts val="700"/>
              <a:buChar char="-"/>
            </a:pPr>
            <a:r>
              <a:rPr lang="en" sz="1300" b="1">
                <a:solidFill>
                  <a:srgbClr val="003057"/>
                </a:solidFill>
                <a:latin typeface="Roboto"/>
                <a:ea typeface="Roboto"/>
                <a:cs typeface="Roboto"/>
                <a:sym typeface="Roboto"/>
              </a:rPr>
              <a:t>OUT_OF_MEMORY </a:t>
            </a:r>
            <a:r>
              <a:rPr lang="en" sz="1300">
                <a:solidFill>
                  <a:srgbClr val="003057"/>
                </a:solidFill>
                <a:latin typeface="Roboto"/>
                <a:ea typeface="Roboto"/>
                <a:cs typeface="Roboto"/>
                <a:sym typeface="Roboto"/>
              </a:rPr>
              <a:t>error while trying to load the model into Intel NCS 2.</a:t>
            </a:r>
            <a:endParaRPr sz="1300">
              <a:solidFill>
                <a:srgbClr val="003057"/>
              </a:solidFill>
              <a:latin typeface="Roboto"/>
              <a:ea typeface="Roboto"/>
              <a:cs typeface="Roboto"/>
              <a:sym typeface="Roboto"/>
            </a:endParaRPr>
          </a:p>
          <a:p>
            <a:pPr marL="457200" lvl="0" indent="-273050" algn="l" rtl="0">
              <a:lnSpc>
                <a:spcPct val="115000"/>
              </a:lnSpc>
              <a:spcBef>
                <a:spcPts val="0"/>
              </a:spcBef>
              <a:spcAft>
                <a:spcPts val="0"/>
              </a:spcAft>
              <a:buSzPts val="700"/>
              <a:buChar char="-"/>
            </a:pPr>
            <a:r>
              <a:rPr lang="en" sz="1300">
                <a:solidFill>
                  <a:srgbClr val="003057"/>
                </a:solidFill>
                <a:latin typeface="Roboto"/>
                <a:ea typeface="Roboto"/>
                <a:cs typeface="Roboto"/>
                <a:sym typeface="Roboto"/>
              </a:rPr>
              <a:t>Intel NCS 2 has a memory size of 2.5 MB. The point pillars model was large and this could not fit in the NCS device. </a:t>
            </a:r>
            <a:endParaRPr sz="1300">
              <a:solidFill>
                <a:srgbClr val="003057"/>
              </a:solidFill>
              <a:latin typeface="Roboto"/>
              <a:ea typeface="Roboto"/>
              <a:cs typeface="Roboto"/>
              <a:sym typeface="Roboto"/>
            </a:endParaRPr>
          </a:p>
          <a:p>
            <a:pPr marL="457200" lvl="0" indent="-273050" algn="l" rtl="0">
              <a:lnSpc>
                <a:spcPct val="115000"/>
              </a:lnSpc>
              <a:spcBef>
                <a:spcPts val="0"/>
              </a:spcBef>
              <a:spcAft>
                <a:spcPts val="0"/>
              </a:spcAft>
              <a:buSzPts val="700"/>
              <a:buChar char="-"/>
            </a:pPr>
            <a:r>
              <a:rPr lang="en" sz="1300">
                <a:solidFill>
                  <a:srgbClr val="003057"/>
                </a:solidFill>
                <a:latin typeface="Roboto"/>
                <a:ea typeface="Roboto"/>
                <a:cs typeface="Roboto"/>
                <a:sym typeface="Roboto"/>
              </a:rPr>
              <a:t>Decreased the number of stacked Pointpillars voxels gradually from 12000 to 100 in steps.</a:t>
            </a:r>
            <a:endParaRPr sz="7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lnSpc>
                <a:spcPct val="100000"/>
              </a:lnSpc>
              <a:spcBef>
                <a:spcPts val="0"/>
              </a:spcBef>
              <a:spcAft>
                <a:spcPts val="0"/>
              </a:spcAft>
              <a:buNone/>
            </a:pPr>
            <a:r>
              <a:rPr lang="en"/>
              <a:t>OpenVINO based Implementation for Intel NCS2 Stick</a:t>
            </a:r>
            <a:endParaRPr/>
          </a:p>
        </p:txBody>
      </p:sp>
      <p:sp>
        <p:nvSpPr>
          <p:cNvPr id="259" name="Google Shape;259;p39"/>
          <p:cNvSpPr txBox="1">
            <a:spLocks noGrp="1"/>
          </p:cNvSpPr>
          <p:nvPr>
            <p:ph type="body" idx="1"/>
          </p:nvPr>
        </p:nvSpPr>
        <p:spPr>
          <a:xfrm>
            <a:off x="311700" y="1152475"/>
            <a:ext cx="8653880" cy="3416400"/>
          </a:xfrm>
          <a:prstGeom prst="rect">
            <a:avLst/>
          </a:prstGeom>
        </p:spPr>
        <p:txBody>
          <a:bodyPr spcFirstLastPara="1" wrap="square" lIns="68575" tIns="34275" rIns="68575" bIns="34275" anchor="t" anchorCtr="0">
            <a:normAutofit fontScale="70000" lnSpcReduction="20000"/>
          </a:bodyPr>
          <a:lstStyle/>
          <a:p>
            <a:pPr marL="457200" lvl="0" indent="-327025" algn="l" rtl="0">
              <a:lnSpc>
                <a:spcPct val="150000"/>
              </a:lnSpc>
              <a:spcBef>
                <a:spcPts val="800"/>
              </a:spcBef>
              <a:spcAft>
                <a:spcPts val="0"/>
              </a:spcAft>
              <a:buSzPct val="100000"/>
              <a:buChar char="-"/>
            </a:pPr>
            <a:r>
              <a:rPr lang="en" sz="2000" dirty="0"/>
              <a:t>After reducing the number of pointpillar features (voxels), we were able to fit the IR (intermediate representation) model into the Intel NCS2 Device! Although this meant a performance issue which we will see next.</a:t>
            </a:r>
            <a:endParaRPr sz="2000" dirty="0"/>
          </a:p>
          <a:p>
            <a:pPr marL="457200" lvl="0" indent="-327025" algn="l" rtl="0">
              <a:lnSpc>
                <a:spcPct val="150000"/>
              </a:lnSpc>
              <a:spcBef>
                <a:spcPts val="800"/>
              </a:spcBef>
              <a:spcAft>
                <a:spcPts val="0"/>
              </a:spcAft>
              <a:buSzPct val="100000"/>
              <a:buChar char="-"/>
            </a:pPr>
            <a:r>
              <a:rPr lang="en" sz="2000" dirty="0"/>
              <a:t>We used the github link from intels repository as </a:t>
            </a:r>
            <a:r>
              <a:rPr lang="en" sz="2000" u="sng" dirty="0">
                <a:solidFill>
                  <a:schemeClr val="hlink"/>
                </a:solidFill>
                <a:hlinkClick r:id="rId3"/>
              </a:rPr>
              <a:t>reference</a:t>
            </a:r>
            <a:r>
              <a:rPr lang="en" sz="2000" dirty="0"/>
              <a:t> for the implementation. </a:t>
            </a:r>
            <a:endParaRPr sz="2000" dirty="0"/>
          </a:p>
          <a:p>
            <a:pPr marL="457200" lvl="0" indent="-327025" algn="l" rtl="0">
              <a:lnSpc>
                <a:spcPct val="150000"/>
              </a:lnSpc>
              <a:spcBef>
                <a:spcPts val="800"/>
              </a:spcBef>
              <a:spcAft>
                <a:spcPts val="0"/>
              </a:spcAft>
              <a:buSzPct val="100000"/>
              <a:buChar char="-"/>
            </a:pPr>
            <a:r>
              <a:rPr lang="en" sz="2000" dirty="0"/>
              <a:t>We prepared the dataset as mentioned in the </a:t>
            </a:r>
            <a:r>
              <a:rPr lang="en" sz="2000" u="sng" dirty="0">
                <a:solidFill>
                  <a:schemeClr val="hlink"/>
                </a:solidFill>
                <a:hlinkClick r:id="rId4"/>
              </a:rPr>
              <a:t>Smallmunich </a:t>
            </a:r>
            <a:r>
              <a:rPr lang="en" sz="2000" dirty="0"/>
              <a:t>repo to create the reduced version of the dataset from kitti dataset.</a:t>
            </a:r>
            <a:endParaRPr sz="2000" dirty="0"/>
          </a:p>
          <a:p>
            <a:pPr marL="457200" lvl="0" indent="-327025" algn="l" rtl="0">
              <a:lnSpc>
                <a:spcPct val="150000"/>
              </a:lnSpc>
              <a:spcBef>
                <a:spcPts val="800"/>
              </a:spcBef>
              <a:spcAft>
                <a:spcPts val="0"/>
              </a:spcAft>
              <a:buSzPct val="100000"/>
              <a:buChar char="-"/>
            </a:pPr>
            <a:r>
              <a:rPr lang="en" sz="2000" dirty="0"/>
              <a:t>Code modified to optimize for Intel NCS2 Myriad stick as the code supports only intel CPUs and GPUs.</a:t>
            </a:r>
            <a:endParaRPr sz="2000" dirty="0"/>
          </a:p>
          <a:p>
            <a:pPr marL="457200" lvl="0" indent="-327025" algn="l" rtl="0">
              <a:lnSpc>
                <a:spcPct val="150000"/>
              </a:lnSpc>
              <a:spcBef>
                <a:spcPts val="800"/>
              </a:spcBef>
              <a:spcAft>
                <a:spcPts val="0"/>
              </a:spcAft>
              <a:buSzPct val="100000"/>
              <a:buChar char="-"/>
            </a:pPr>
            <a:r>
              <a:rPr lang="en" sz="2000" dirty="0"/>
              <a:t>Code implementation can be found in </a:t>
            </a:r>
            <a:r>
              <a:rPr lang="en" sz="2000" u="sng" dirty="0">
                <a:solidFill>
                  <a:schemeClr val="hlink"/>
                </a:solidFill>
                <a:hlinkClick r:id="rId5"/>
              </a:rPr>
              <a:t>Github </a:t>
            </a:r>
            <a:r>
              <a:rPr lang="en" sz="2000" dirty="0"/>
              <a:t>and in </a:t>
            </a:r>
            <a:r>
              <a:rPr lang="en" sz="2000" u="sng" dirty="0">
                <a:solidFill>
                  <a:schemeClr val="hlink"/>
                </a:solidFill>
                <a:hlinkClick r:id="rId6"/>
              </a:rPr>
              <a:t>Dropbox</a:t>
            </a:r>
            <a:r>
              <a:rPr lang="en" sz="2000" dirty="0"/>
              <a:t>.</a:t>
            </a:r>
            <a:endParaRPr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0"/>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lnSpc>
                <a:spcPct val="100000"/>
              </a:lnSpc>
              <a:spcBef>
                <a:spcPts val="0"/>
              </a:spcBef>
              <a:spcAft>
                <a:spcPts val="0"/>
              </a:spcAft>
              <a:buNone/>
            </a:pPr>
            <a:r>
              <a:rPr lang="en"/>
              <a:t>PointPillars model</a:t>
            </a:r>
            <a:endParaRPr/>
          </a:p>
        </p:txBody>
      </p:sp>
      <p:sp>
        <p:nvSpPr>
          <p:cNvPr id="265" name="Google Shape;265;p40"/>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457200" lvl="0" indent="-342900" algn="l" rtl="0">
              <a:lnSpc>
                <a:spcPct val="150000"/>
              </a:lnSpc>
              <a:spcBef>
                <a:spcPts val="800"/>
              </a:spcBef>
              <a:spcAft>
                <a:spcPts val="0"/>
              </a:spcAft>
              <a:buSzPts val="1800"/>
              <a:buChar char="-"/>
            </a:pPr>
            <a:r>
              <a:rPr lang="en" sz="1600" dirty="0"/>
              <a:t>We will be using pointpillars pretrained model from </a:t>
            </a:r>
            <a:r>
              <a:rPr lang="en" sz="1600" u="sng" dirty="0">
                <a:solidFill>
                  <a:schemeClr val="hlink"/>
                </a:solidFill>
                <a:hlinkClick r:id="rId3"/>
              </a:rPr>
              <a:t>OpenPCDet </a:t>
            </a:r>
            <a:r>
              <a:rPr lang="en" sz="1600" dirty="0"/>
              <a:t>repository.</a:t>
            </a:r>
            <a:endParaRPr sz="1600" dirty="0"/>
          </a:p>
          <a:p>
            <a:pPr marL="457200" lvl="0" indent="-342900" algn="l" rtl="0">
              <a:lnSpc>
                <a:spcPct val="150000"/>
              </a:lnSpc>
              <a:spcBef>
                <a:spcPts val="800"/>
              </a:spcBef>
              <a:spcAft>
                <a:spcPts val="0"/>
              </a:spcAft>
              <a:buSzPts val="1800"/>
              <a:buChar char="-"/>
            </a:pPr>
            <a:r>
              <a:rPr lang="en" sz="1600" dirty="0"/>
              <a:t>The model configuration can be seen in the </a:t>
            </a:r>
            <a:r>
              <a:rPr lang="en" sz="1600" u="sng" dirty="0">
                <a:solidFill>
                  <a:schemeClr val="hlink"/>
                </a:solidFill>
                <a:hlinkClick r:id="rId4"/>
              </a:rPr>
              <a:t>pointpillar.yaml</a:t>
            </a:r>
            <a:r>
              <a:rPr lang="en" sz="1600" dirty="0"/>
              <a:t> file.</a:t>
            </a:r>
            <a:endParaRPr sz="1600" dirty="0"/>
          </a:p>
          <a:p>
            <a:pPr marL="457200" lvl="0" indent="-342900" algn="l" rtl="0">
              <a:lnSpc>
                <a:spcPct val="150000"/>
              </a:lnSpc>
              <a:spcBef>
                <a:spcPts val="800"/>
              </a:spcBef>
              <a:spcAft>
                <a:spcPts val="0"/>
              </a:spcAft>
              <a:buSzPts val="1800"/>
              <a:buChar char="-"/>
            </a:pPr>
            <a:r>
              <a:rPr lang="en" sz="1600" dirty="0"/>
              <a:t>As you can see from the file, the NMS threshold for 3D bounding box is set to 0.1 and learning rate is set to 0.003 with Adam optimizer.</a:t>
            </a:r>
            <a:endParaRPr sz="1600" dirty="0"/>
          </a:p>
          <a:p>
            <a:pPr marL="457200" lvl="0" indent="-342900" algn="l" rtl="0">
              <a:lnSpc>
                <a:spcPct val="150000"/>
              </a:lnSpc>
              <a:spcBef>
                <a:spcPts val="800"/>
              </a:spcBef>
              <a:spcAft>
                <a:spcPts val="0"/>
              </a:spcAft>
              <a:buSzPts val="1800"/>
              <a:buChar char="-"/>
            </a:pPr>
            <a:r>
              <a:rPr lang="en" sz="1600" dirty="0"/>
              <a:t>Train test split of 50/50 is used for the model.</a:t>
            </a:r>
            <a:endParaRPr sz="16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1"/>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lnSpc>
                <a:spcPct val="100000"/>
              </a:lnSpc>
              <a:spcBef>
                <a:spcPts val="0"/>
              </a:spcBef>
              <a:spcAft>
                <a:spcPts val="0"/>
              </a:spcAft>
              <a:buNone/>
            </a:pPr>
            <a:r>
              <a:rPr lang="en"/>
              <a:t>Sample output Frame</a:t>
            </a:r>
            <a:endParaRPr/>
          </a:p>
        </p:txBody>
      </p:sp>
      <p:pic>
        <p:nvPicPr>
          <p:cNvPr id="271" name="Google Shape;271;p41"/>
          <p:cNvPicPr preferRelativeResize="0"/>
          <p:nvPr/>
        </p:nvPicPr>
        <p:blipFill rotWithShape="1">
          <a:blip r:embed="rId3">
            <a:alphaModFix/>
          </a:blip>
          <a:srcRect l="53384"/>
          <a:stretch/>
        </p:blipFill>
        <p:spPr>
          <a:xfrm>
            <a:off x="4881973" y="1170125"/>
            <a:ext cx="4120524" cy="2668850"/>
          </a:xfrm>
          <a:prstGeom prst="rect">
            <a:avLst/>
          </a:prstGeom>
          <a:noFill/>
          <a:ln>
            <a:noFill/>
          </a:ln>
        </p:spPr>
      </p:pic>
      <p:pic>
        <p:nvPicPr>
          <p:cNvPr id="272" name="Google Shape;272;p41"/>
          <p:cNvPicPr preferRelativeResize="0"/>
          <p:nvPr/>
        </p:nvPicPr>
        <p:blipFill rotWithShape="1">
          <a:blip r:embed="rId4">
            <a:alphaModFix/>
          </a:blip>
          <a:srcRect l="54936"/>
          <a:stretch/>
        </p:blipFill>
        <p:spPr>
          <a:xfrm>
            <a:off x="311700" y="1124125"/>
            <a:ext cx="4120524" cy="2714850"/>
          </a:xfrm>
          <a:prstGeom prst="rect">
            <a:avLst/>
          </a:prstGeom>
          <a:noFill/>
          <a:ln>
            <a:noFill/>
          </a:ln>
        </p:spPr>
      </p:pic>
      <p:sp>
        <p:nvSpPr>
          <p:cNvPr id="273" name="Google Shape;273;p41"/>
          <p:cNvSpPr txBox="1"/>
          <p:nvPr/>
        </p:nvSpPr>
        <p:spPr>
          <a:xfrm>
            <a:off x="1664563" y="3838975"/>
            <a:ext cx="141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Original Frame</a:t>
            </a:r>
            <a:endParaRPr>
              <a:latin typeface="Roboto"/>
              <a:ea typeface="Roboto"/>
              <a:cs typeface="Roboto"/>
              <a:sym typeface="Roboto"/>
            </a:endParaRPr>
          </a:p>
        </p:txBody>
      </p:sp>
      <p:sp>
        <p:nvSpPr>
          <p:cNvPr id="274" name="Google Shape;274;p41"/>
          <p:cNvSpPr txBox="1"/>
          <p:nvPr/>
        </p:nvSpPr>
        <p:spPr>
          <a:xfrm>
            <a:off x="4838375" y="3838975"/>
            <a:ext cx="41643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oboto"/>
                <a:ea typeface="Roboto"/>
                <a:cs typeface="Roboto"/>
                <a:sym typeface="Roboto"/>
              </a:rPr>
              <a:t>3D Object Detection showing class name and confidence</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2"/>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Steps to load and run models on Intel NCS2</a:t>
            </a:r>
            <a:endParaRPr/>
          </a:p>
        </p:txBody>
      </p:sp>
      <p:sp>
        <p:nvSpPr>
          <p:cNvPr id="280" name="Google Shape;280;p42"/>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fontScale="85000" lnSpcReduction="20000"/>
          </a:bodyPr>
          <a:lstStyle/>
          <a:p>
            <a:pPr marL="0" lvl="0" indent="0" algn="l" rtl="0">
              <a:lnSpc>
                <a:spcPct val="150000"/>
              </a:lnSpc>
              <a:spcBef>
                <a:spcPts val="800"/>
              </a:spcBef>
              <a:spcAft>
                <a:spcPts val="0"/>
              </a:spcAft>
              <a:buNone/>
            </a:pPr>
            <a:r>
              <a:rPr lang="en" sz="1900"/>
              <a:t>Step 1: Install OpenVINO toolkit for linux as shown </a:t>
            </a:r>
            <a:r>
              <a:rPr lang="en" sz="1900" u="sng">
                <a:solidFill>
                  <a:schemeClr val="hlink"/>
                </a:solidFill>
                <a:hlinkClick r:id="rId3"/>
              </a:rPr>
              <a:t>here</a:t>
            </a:r>
            <a:r>
              <a:rPr lang="en" sz="1900"/>
              <a:t>.</a:t>
            </a:r>
            <a:endParaRPr sz="1900"/>
          </a:p>
          <a:p>
            <a:pPr marL="0" lvl="0" indent="0" algn="l" rtl="0">
              <a:lnSpc>
                <a:spcPct val="150000"/>
              </a:lnSpc>
              <a:spcBef>
                <a:spcPts val="800"/>
              </a:spcBef>
              <a:spcAft>
                <a:spcPts val="0"/>
              </a:spcAft>
              <a:buNone/>
            </a:pPr>
            <a:r>
              <a:rPr lang="en" sz="1900"/>
              <a:t>Step 2: Configure NCS2 stick USB rules as shown </a:t>
            </a:r>
            <a:r>
              <a:rPr lang="en" sz="1900" u="sng">
                <a:solidFill>
                  <a:schemeClr val="hlink"/>
                </a:solidFill>
                <a:hlinkClick r:id="rId4"/>
              </a:rPr>
              <a:t>here</a:t>
            </a:r>
            <a:r>
              <a:rPr lang="en" sz="1900"/>
              <a:t>.</a:t>
            </a:r>
            <a:endParaRPr sz="1900"/>
          </a:p>
          <a:p>
            <a:pPr marL="0" lvl="0" indent="0" algn="l" rtl="0">
              <a:lnSpc>
                <a:spcPct val="150000"/>
              </a:lnSpc>
              <a:spcBef>
                <a:spcPts val="800"/>
              </a:spcBef>
              <a:spcAft>
                <a:spcPts val="0"/>
              </a:spcAft>
              <a:buNone/>
            </a:pPr>
            <a:r>
              <a:rPr lang="en" sz="1900"/>
              <a:t>Step 3: If you have an existing model, you can use the Model Optimizer to convert the model to intermediate Representation (IR) to run on NCS.</a:t>
            </a:r>
            <a:endParaRPr sz="1900"/>
          </a:p>
          <a:p>
            <a:pPr marL="0" lvl="0" indent="0" algn="l" rtl="0">
              <a:lnSpc>
                <a:spcPct val="150000"/>
              </a:lnSpc>
              <a:spcBef>
                <a:spcPts val="800"/>
              </a:spcBef>
              <a:spcAft>
                <a:spcPts val="0"/>
              </a:spcAft>
              <a:buNone/>
            </a:pPr>
            <a:r>
              <a:rPr lang="en" sz="1900"/>
              <a:t>Step 4: Output of the MO will be .xml and .bin files which contain the neural network weights and architecture.</a:t>
            </a:r>
            <a:endParaRPr sz="1900"/>
          </a:p>
          <a:p>
            <a:pPr marL="0" lvl="0" indent="0" algn="l" rtl="0">
              <a:lnSpc>
                <a:spcPct val="150000"/>
              </a:lnSpc>
              <a:spcBef>
                <a:spcPts val="800"/>
              </a:spcBef>
              <a:spcAft>
                <a:spcPts val="0"/>
              </a:spcAft>
              <a:buNone/>
            </a:pPr>
            <a:r>
              <a:rPr lang="en" sz="1900"/>
              <a:t>Step 5: Use ‘lsusb’ command to check if the MYRIAD device is seen.</a:t>
            </a:r>
            <a:endParaRPr sz="1900"/>
          </a:p>
          <a:p>
            <a:pPr marL="0" lvl="0" indent="0" algn="l" rtl="0">
              <a:lnSpc>
                <a:spcPct val="150000"/>
              </a:lnSpc>
              <a:spcBef>
                <a:spcPts val="800"/>
              </a:spcBef>
              <a:spcAft>
                <a:spcPts val="0"/>
              </a:spcAft>
              <a:buNone/>
            </a:pPr>
            <a:r>
              <a:rPr lang="en" sz="1900"/>
              <a:t>Step 6: We will use the </a:t>
            </a:r>
            <a:r>
              <a:rPr lang="en" sz="1900" u="sng">
                <a:solidFill>
                  <a:schemeClr val="hlink"/>
                </a:solidFill>
                <a:hlinkClick r:id="rId5"/>
              </a:rPr>
              <a:t>OpenPCDet</a:t>
            </a:r>
            <a:r>
              <a:rPr lang="en" sz="1900"/>
              <a:t> codebase to perform the </a:t>
            </a:r>
            <a:r>
              <a:rPr lang="en" sz="1900" u="sng">
                <a:solidFill>
                  <a:schemeClr val="hlink"/>
                </a:solidFill>
                <a:hlinkClick r:id="rId6"/>
              </a:rPr>
              <a:t>MO</a:t>
            </a:r>
            <a:r>
              <a:rPr lang="en" sz="1900"/>
              <a:t> for OpenVINO</a:t>
            </a:r>
            <a:r>
              <a:rPr lang="en"/>
              <a: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3"/>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lnSpc>
                <a:spcPct val="100000"/>
              </a:lnSpc>
              <a:spcBef>
                <a:spcPts val="0"/>
              </a:spcBef>
              <a:spcAft>
                <a:spcPts val="0"/>
              </a:spcAft>
              <a:buNone/>
            </a:pPr>
            <a:r>
              <a:rPr lang="en"/>
              <a:t>Comparing with Fast EVA Project</a:t>
            </a:r>
            <a:endParaRPr/>
          </a:p>
        </p:txBody>
      </p:sp>
      <p:graphicFrame>
        <p:nvGraphicFramePr>
          <p:cNvPr id="286" name="Google Shape;286;p43"/>
          <p:cNvGraphicFramePr/>
          <p:nvPr>
            <p:extLst>
              <p:ext uri="{D42A27DB-BD31-4B8C-83A1-F6EECF244321}">
                <p14:modId xmlns:p14="http://schemas.microsoft.com/office/powerpoint/2010/main" val="2686553862"/>
              </p:ext>
            </p:extLst>
          </p:nvPr>
        </p:nvGraphicFramePr>
        <p:xfrm>
          <a:off x="549300" y="1152475"/>
          <a:ext cx="7239000" cy="3128268"/>
        </p:xfrm>
        <a:graphic>
          <a:graphicData uri="http://schemas.openxmlformats.org/drawingml/2006/table">
            <a:tbl>
              <a:tblPr>
                <a:noFill/>
                <a:tableStyleId>{EE3FCDE7-AB1D-4607-B0F2-EB0501EABD23}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 sz="1600">
                          <a:solidFill>
                            <a:srgbClr val="003057"/>
                          </a:solidFill>
                          <a:latin typeface="Roboto"/>
                          <a:ea typeface="Roboto"/>
                          <a:cs typeface="Roboto"/>
                          <a:sym typeface="Roboto"/>
                        </a:rPr>
                        <a:t>Lidar based 3D Object Detection</a:t>
                      </a:r>
                      <a:endParaRPr sz="1000"/>
                    </a:p>
                  </a:txBody>
                  <a:tcPr marL="91425" marR="91425" marT="91425" marB="91425"/>
                </a:tc>
                <a:tc>
                  <a:txBody>
                    <a:bodyPr/>
                    <a:lstStyle/>
                    <a:p>
                      <a:pPr marL="0" lvl="0" indent="0" algn="ctr" rtl="0">
                        <a:spcBef>
                          <a:spcPts val="0"/>
                        </a:spcBef>
                        <a:spcAft>
                          <a:spcPts val="0"/>
                        </a:spcAft>
                        <a:buNone/>
                      </a:pPr>
                      <a:r>
                        <a:rPr lang="en" sz="1600">
                          <a:solidFill>
                            <a:srgbClr val="003057"/>
                          </a:solidFill>
                          <a:latin typeface="Roboto"/>
                          <a:ea typeface="Roboto"/>
                          <a:cs typeface="Roboto"/>
                          <a:sym typeface="Roboto"/>
                        </a:rPr>
                        <a:t>Fast EVA</a:t>
                      </a:r>
                      <a:endParaRPr sz="1000"/>
                    </a:p>
                  </a:txBody>
                  <a:tcPr marL="91425" marR="91425" marT="91425" marB="91425"/>
                </a:tc>
                <a:extLst>
                  <a:ext uri="{0D108BD9-81ED-4DB2-BD59-A6C34878D82A}">
                    <a16:rowId xmlns:a16="http://schemas.microsoft.com/office/drawing/2014/main" val="10000"/>
                  </a:ext>
                </a:extLst>
              </a:tr>
              <a:tr h="381000">
                <a:tc>
                  <a:txBody>
                    <a:bodyPr/>
                    <a:lstStyle/>
                    <a:p>
                      <a:pPr marL="177800" lvl="0" indent="0" algn="l" rtl="0">
                        <a:lnSpc>
                          <a:spcPct val="150000"/>
                        </a:lnSpc>
                        <a:spcBef>
                          <a:spcPts val="800"/>
                        </a:spcBef>
                        <a:spcAft>
                          <a:spcPts val="0"/>
                        </a:spcAft>
                        <a:buClr>
                          <a:schemeClr val="dk1"/>
                        </a:buClr>
                        <a:buSzPts val="1100"/>
                        <a:buFont typeface="Arial"/>
                        <a:buNone/>
                      </a:pPr>
                      <a:r>
                        <a:rPr lang="en" sz="1600" dirty="0">
                          <a:solidFill>
                            <a:srgbClr val="003057"/>
                          </a:solidFill>
                          <a:latin typeface="Roboto"/>
                          <a:ea typeface="Roboto"/>
                          <a:cs typeface="Roboto"/>
                          <a:sym typeface="Roboto"/>
                        </a:rPr>
                        <a:t>Our project works with</a:t>
                      </a:r>
                      <a:r>
                        <a:rPr lang="en" sz="1600" b="1" dirty="0">
                          <a:solidFill>
                            <a:srgbClr val="003057"/>
                          </a:solidFill>
                          <a:latin typeface="Roboto"/>
                          <a:ea typeface="Roboto"/>
                          <a:cs typeface="Roboto"/>
                          <a:sym typeface="Roboto"/>
                        </a:rPr>
                        <a:t> LiDAR data </a:t>
                      </a:r>
                      <a:r>
                        <a:rPr lang="en" sz="1600" dirty="0">
                          <a:solidFill>
                            <a:srgbClr val="003057"/>
                          </a:solidFill>
                          <a:latin typeface="Roboto"/>
                          <a:ea typeface="Roboto"/>
                          <a:cs typeface="Roboto"/>
                          <a:sym typeface="Roboto"/>
                        </a:rPr>
                        <a:t>as well as</a:t>
                      </a:r>
                      <a:r>
                        <a:rPr lang="en" sz="1600" b="1" dirty="0">
                          <a:solidFill>
                            <a:srgbClr val="003057"/>
                          </a:solidFill>
                          <a:latin typeface="Roboto"/>
                          <a:ea typeface="Roboto"/>
                          <a:cs typeface="Roboto"/>
                          <a:sym typeface="Roboto"/>
                        </a:rPr>
                        <a:t> Image data</a:t>
                      </a:r>
                      <a:r>
                        <a:rPr lang="en" sz="1600" dirty="0">
                          <a:solidFill>
                            <a:srgbClr val="003057"/>
                          </a:solidFill>
                          <a:latin typeface="Roboto"/>
                          <a:ea typeface="Roboto"/>
                          <a:cs typeface="Roboto"/>
                          <a:sym typeface="Roboto"/>
                        </a:rPr>
                        <a:t> to perform the predictions. The final predictions produce </a:t>
                      </a:r>
                      <a:r>
                        <a:rPr lang="en" sz="1600" b="1" dirty="0">
                          <a:solidFill>
                            <a:srgbClr val="003057"/>
                          </a:solidFill>
                          <a:latin typeface="Roboto"/>
                          <a:ea typeface="Roboto"/>
                          <a:cs typeface="Roboto"/>
                          <a:sym typeface="Roboto"/>
                        </a:rPr>
                        <a:t>3D bounding boxes</a:t>
                      </a:r>
                      <a:r>
                        <a:rPr lang="en" sz="1600" dirty="0">
                          <a:solidFill>
                            <a:srgbClr val="003057"/>
                          </a:solidFill>
                          <a:latin typeface="Roboto"/>
                          <a:ea typeface="Roboto"/>
                          <a:cs typeface="Roboto"/>
                          <a:sym typeface="Roboto"/>
                        </a:rPr>
                        <a:t> over the identified objects. This is crucial in the AV domain.</a:t>
                      </a:r>
                      <a:endParaRPr sz="1000" dirty="0"/>
                    </a:p>
                  </a:txBody>
                  <a:tcPr marL="91425" marR="91425" marT="91425" marB="91425"/>
                </a:tc>
                <a:tc>
                  <a:txBody>
                    <a:bodyPr/>
                    <a:lstStyle/>
                    <a:p>
                      <a:pPr marL="177800" lvl="0" indent="0" algn="l" rtl="0">
                        <a:lnSpc>
                          <a:spcPct val="150000"/>
                        </a:lnSpc>
                        <a:spcBef>
                          <a:spcPts val="800"/>
                        </a:spcBef>
                        <a:spcAft>
                          <a:spcPts val="0"/>
                        </a:spcAft>
                        <a:buNone/>
                      </a:pPr>
                      <a:r>
                        <a:rPr lang="en" sz="1600" dirty="0">
                          <a:solidFill>
                            <a:srgbClr val="003057"/>
                          </a:solidFill>
                          <a:latin typeface="Roboto"/>
                          <a:ea typeface="Roboto"/>
                          <a:cs typeface="Roboto"/>
                          <a:sym typeface="Roboto"/>
                        </a:rPr>
                        <a:t>Fast EVA is based on pretrained YOLO and SSD models which perform</a:t>
                      </a:r>
                      <a:r>
                        <a:rPr lang="en" sz="1600" b="1" dirty="0">
                          <a:solidFill>
                            <a:srgbClr val="003057"/>
                          </a:solidFill>
                          <a:latin typeface="Roboto"/>
                          <a:ea typeface="Roboto"/>
                          <a:cs typeface="Roboto"/>
                          <a:sym typeface="Roboto"/>
                        </a:rPr>
                        <a:t> 2D object detection</a:t>
                      </a:r>
                      <a:r>
                        <a:rPr lang="en" sz="1600" dirty="0">
                          <a:solidFill>
                            <a:srgbClr val="003057"/>
                          </a:solidFill>
                          <a:latin typeface="Roboto"/>
                          <a:ea typeface="Roboto"/>
                          <a:cs typeface="Roboto"/>
                          <a:sym typeface="Roboto"/>
                        </a:rPr>
                        <a:t>. They work with </a:t>
                      </a:r>
                      <a:r>
                        <a:rPr lang="en" sz="1600" b="1" dirty="0">
                          <a:solidFill>
                            <a:srgbClr val="003057"/>
                          </a:solidFill>
                          <a:latin typeface="Roboto"/>
                          <a:ea typeface="Roboto"/>
                          <a:cs typeface="Roboto"/>
                          <a:sym typeface="Roboto"/>
                        </a:rPr>
                        <a:t>Image data </a:t>
                      </a:r>
                      <a:r>
                        <a:rPr lang="en" sz="1600" dirty="0">
                          <a:solidFill>
                            <a:srgbClr val="003057"/>
                          </a:solidFill>
                          <a:latin typeface="Roboto"/>
                          <a:ea typeface="Roboto"/>
                          <a:cs typeface="Roboto"/>
                          <a:sym typeface="Roboto"/>
                        </a:rPr>
                        <a:t>only to perform predictions. The final predictions produce </a:t>
                      </a:r>
                      <a:r>
                        <a:rPr lang="en" sz="1600" b="1" dirty="0">
                          <a:solidFill>
                            <a:srgbClr val="003057"/>
                          </a:solidFill>
                          <a:latin typeface="Roboto"/>
                          <a:ea typeface="Roboto"/>
                          <a:cs typeface="Roboto"/>
                          <a:sym typeface="Roboto"/>
                        </a:rPr>
                        <a:t>2D bounding boxes </a:t>
                      </a:r>
                      <a:r>
                        <a:rPr lang="en" sz="1600" dirty="0">
                          <a:solidFill>
                            <a:srgbClr val="003057"/>
                          </a:solidFill>
                          <a:latin typeface="Roboto"/>
                          <a:ea typeface="Roboto"/>
                          <a:cs typeface="Roboto"/>
                          <a:sym typeface="Roboto"/>
                        </a:rPr>
                        <a:t>over objects identified.</a:t>
                      </a:r>
                      <a:endParaRPr sz="1000" dirty="0"/>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7">
            <a:alphaModFix/>
          </a:blip>
          <a:stretch>
            <a:fillRect/>
          </a:stretch>
        </a:blipFill>
        <a:effectLst/>
      </p:bgPr>
    </p:bg>
    <p:spTree>
      <p:nvGrpSpPr>
        <p:cNvPr id="1" name="Shape 290"/>
        <p:cNvGrpSpPr/>
        <p:nvPr/>
      </p:nvGrpSpPr>
      <p:grpSpPr>
        <a:xfrm>
          <a:off x="0" y="0"/>
          <a:ext cx="0" cy="0"/>
          <a:chOff x="0" y="0"/>
          <a:chExt cx="0" cy="0"/>
        </a:xfrm>
      </p:grpSpPr>
      <p:sp>
        <p:nvSpPr>
          <p:cNvPr id="291" name="Google Shape;291;p44"/>
          <p:cNvSpPr txBox="1">
            <a:spLocks noGrp="1"/>
          </p:cNvSpPr>
          <p:nvPr>
            <p:ph type="title"/>
          </p:nvPr>
        </p:nvSpPr>
        <p:spPr>
          <a:xfrm>
            <a:off x="285750" y="24163"/>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dirty="0"/>
              <a:t>Model Performance</a:t>
            </a:r>
            <a:endParaRPr dirty="0"/>
          </a:p>
        </p:txBody>
      </p:sp>
      <p:pic>
        <p:nvPicPr>
          <p:cNvPr id="5" name="original_raw">
            <a:hlinkClick r:id="" action="ppaction://media"/>
            <a:extLst>
              <a:ext uri="{FF2B5EF4-FFF2-40B4-BE49-F238E27FC236}">
                <a16:creationId xmlns:a16="http://schemas.microsoft.com/office/drawing/2014/main" id="{490A2783-E8E4-10BA-40C6-AFF44F021914}"/>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81776" y="785263"/>
            <a:ext cx="6311591" cy="1900051"/>
          </a:xfrm>
          <a:prstGeom prst="rect">
            <a:avLst/>
          </a:prstGeom>
        </p:spPr>
      </p:pic>
      <p:cxnSp>
        <p:nvCxnSpPr>
          <p:cNvPr id="8" name="Straight Connector 7">
            <a:extLst>
              <a:ext uri="{FF2B5EF4-FFF2-40B4-BE49-F238E27FC236}">
                <a16:creationId xmlns:a16="http://schemas.microsoft.com/office/drawing/2014/main" id="{0B195053-B043-1EB7-DFFA-7908D600B51C}"/>
              </a:ext>
            </a:extLst>
          </p:cNvPr>
          <p:cNvCxnSpPr/>
          <p:nvPr/>
        </p:nvCxnSpPr>
        <p:spPr>
          <a:xfrm>
            <a:off x="0" y="2824976"/>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B3F9F9C-5EC1-80D9-81BB-102A317165CD}"/>
              </a:ext>
            </a:extLst>
          </p:cNvPr>
          <p:cNvSpPr txBox="1"/>
          <p:nvPr/>
        </p:nvSpPr>
        <p:spPr>
          <a:xfrm>
            <a:off x="6564350" y="785263"/>
            <a:ext cx="2497874" cy="738664"/>
          </a:xfrm>
          <a:prstGeom prst="rect">
            <a:avLst/>
          </a:prstGeom>
          <a:noFill/>
        </p:spPr>
        <p:txBody>
          <a:bodyPr wrap="square">
            <a:spAutoFit/>
          </a:bodyPr>
          <a:lstStyle/>
          <a:p>
            <a:r>
              <a:rPr lang="en" sz="1400" dirty="0">
                <a:solidFill>
                  <a:srgbClr val="003057"/>
                </a:solidFill>
                <a:latin typeface="Roboto"/>
                <a:ea typeface="Roboto"/>
                <a:cs typeface="Roboto"/>
                <a:sym typeface="Roboto"/>
              </a:rPr>
              <a:t>Video 1 : Raw input video</a:t>
            </a:r>
          </a:p>
          <a:p>
            <a:endParaRPr lang="en" dirty="0">
              <a:solidFill>
                <a:srgbClr val="003057"/>
              </a:solidFill>
              <a:latin typeface="Roboto"/>
              <a:ea typeface="Roboto"/>
              <a:sym typeface="Roboto"/>
            </a:endParaRPr>
          </a:p>
          <a:p>
            <a:r>
              <a:rPr lang="en" b="1" dirty="0">
                <a:solidFill>
                  <a:srgbClr val="003057"/>
                </a:solidFill>
                <a:latin typeface="Roboto"/>
                <a:ea typeface="Roboto"/>
                <a:sym typeface="Roboto"/>
              </a:rPr>
              <a:t>FPS : 10</a:t>
            </a:r>
          </a:p>
        </p:txBody>
      </p:sp>
      <p:pic>
        <p:nvPicPr>
          <p:cNvPr id="10" name="pcl_original">
            <a:hlinkClick r:id="" action="ppaction://media"/>
            <a:extLst>
              <a:ext uri="{FF2B5EF4-FFF2-40B4-BE49-F238E27FC236}">
                <a16:creationId xmlns:a16="http://schemas.microsoft.com/office/drawing/2014/main" id="{7800D4FA-EF10-2B42-5E66-CB95FECD0560}"/>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81776" y="3036337"/>
            <a:ext cx="6311591" cy="1900052"/>
          </a:xfrm>
          <a:prstGeom prst="rect">
            <a:avLst/>
          </a:prstGeom>
        </p:spPr>
      </p:pic>
      <p:sp>
        <p:nvSpPr>
          <p:cNvPr id="11" name="TextBox 10">
            <a:extLst>
              <a:ext uri="{FF2B5EF4-FFF2-40B4-BE49-F238E27FC236}">
                <a16:creationId xmlns:a16="http://schemas.microsoft.com/office/drawing/2014/main" id="{435BC6C6-B576-5EDE-C9DD-04267CDA109C}"/>
              </a:ext>
            </a:extLst>
          </p:cNvPr>
          <p:cNvSpPr txBox="1"/>
          <p:nvPr/>
        </p:nvSpPr>
        <p:spPr>
          <a:xfrm>
            <a:off x="6564350" y="3019809"/>
            <a:ext cx="2497874" cy="1384995"/>
          </a:xfrm>
          <a:prstGeom prst="rect">
            <a:avLst/>
          </a:prstGeom>
          <a:noFill/>
        </p:spPr>
        <p:txBody>
          <a:bodyPr wrap="square">
            <a:spAutoFit/>
          </a:bodyPr>
          <a:lstStyle/>
          <a:p>
            <a:r>
              <a:rPr lang="en" sz="1400" dirty="0">
                <a:solidFill>
                  <a:srgbClr val="003057"/>
                </a:solidFill>
                <a:latin typeface="Roboto"/>
                <a:ea typeface="Roboto"/>
                <a:cs typeface="Roboto"/>
                <a:sym typeface="Roboto"/>
              </a:rPr>
              <a:t>Video 2 : Intel CPU based offine detection using OpenVINO</a:t>
            </a:r>
          </a:p>
          <a:p>
            <a:endParaRPr lang="en" dirty="0">
              <a:solidFill>
                <a:srgbClr val="003057"/>
              </a:solidFill>
              <a:latin typeface="Roboto"/>
              <a:ea typeface="Roboto"/>
              <a:sym typeface="Roboto"/>
            </a:endParaRPr>
          </a:p>
          <a:p>
            <a:r>
              <a:rPr lang="en" b="1" dirty="0">
                <a:solidFill>
                  <a:srgbClr val="003057"/>
                </a:solidFill>
                <a:latin typeface="Roboto"/>
                <a:ea typeface="Roboto"/>
                <a:sym typeface="Roboto"/>
              </a:rPr>
              <a:t>FPS : 10</a:t>
            </a:r>
          </a:p>
          <a:p>
            <a:r>
              <a:rPr lang="en" b="1" dirty="0">
                <a:solidFill>
                  <a:srgbClr val="003057"/>
                </a:solidFill>
                <a:latin typeface="Roboto"/>
                <a:ea typeface="Roboto"/>
                <a:sym typeface="Roboto"/>
              </a:rPr>
              <a:t>mAP : 26.33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0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10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video>
              <p:cMediaNode vol="80000">
                <p:cTn id="17" fill="hold" display="0">
                  <p:stCondLst>
                    <p:cond delay="indefinite"/>
                  </p:stCondLst>
                </p:cTn>
                <p:tgtEl>
                  <p:spTgt spid="10"/>
                </p:tgtEl>
              </p:cMediaNode>
            </p:video>
            <p:seq concurrent="1" nextAc="seek">
              <p:cTn id="18" restart="whenNotActive" fill="hold" evtFilter="cancelBubble" nodeType="interactiveSeq">
                <p:stCondLst>
                  <p:cond evt="onClick" delay="0">
                    <p:tgtEl>
                      <p:spTgt spid="10"/>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7"/>
          <p:cNvSpPr txBox="1">
            <a:spLocks noGrp="1"/>
          </p:cNvSpPr>
          <p:nvPr>
            <p:ph type="title"/>
          </p:nvPr>
        </p:nvSpPr>
        <p:spPr>
          <a:xfrm>
            <a:off x="311713" y="210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90000"/>
              </a:lnSpc>
              <a:spcBef>
                <a:spcPts val="0"/>
              </a:spcBef>
              <a:spcAft>
                <a:spcPts val="0"/>
              </a:spcAft>
              <a:buClr>
                <a:srgbClr val="A7934B"/>
              </a:buClr>
              <a:buSzPct val="100000"/>
              <a:buFont typeface="Roboto"/>
              <a:buNone/>
            </a:pPr>
            <a:r>
              <a:rPr lang="en" sz="2700" b="1">
                <a:solidFill>
                  <a:srgbClr val="A7934B"/>
                </a:solidFill>
                <a:latin typeface="Roboto"/>
                <a:ea typeface="Roboto"/>
                <a:cs typeface="Roboto"/>
                <a:sym typeface="Roboto"/>
              </a:rPr>
              <a:t>Progress</a:t>
            </a:r>
            <a:endParaRPr sz="2700" b="1">
              <a:solidFill>
                <a:srgbClr val="A7934B"/>
              </a:solidFill>
              <a:latin typeface="Roboto"/>
              <a:ea typeface="Roboto"/>
              <a:cs typeface="Roboto"/>
              <a:sym typeface="Roboto"/>
            </a:endParaRPr>
          </a:p>
          <a:p>
            <a:pPr marL="0" lvl="0" indent="0" algn="l" rtl="0">
              <a:spcBef>
                <a:spcPts val="0"/>
              </a:spcBef>
              <a:spcAft>
                <a:spcPts val="0"/>
              </a:spcAft>
              <a:buNone/>
            </a:pPr>
            <a:r>
              <a:rPr lang="en"/>
              <a:t>	</a:t>
            </a:r>
            <a:endParaRPr/>
          </a:p>
        </p:txBody>
      </p:sp>
      <p:graphicFrame>
        <p:nvGraphicFramePr>
          <p:cNvPr id="132" name="Google Shape;132;p27"/>
          <p:cNvGraphicFramePr/>
          <p:nvPr/>
        </p:nvGraphicFramePr>
        <p:xfrm>
          <a:off x="708738" y="813325"/>
          <a:ext cx="7726525" cy="4205940"/>
        </p:xfrm>
        <a:graphic>
          <a:graphicData uri="http://schemas.openxmlformats.org/drawingml/2006/table">
            <a:tbl>
              <a:tblPr>
                <a:noFill/>
                <a:tableStyleId>{EE3FCDE7-AB1D-4607-B0F2-EB0501EABD23}</a:tableStyleId>
              </a:tblPr>
              <a:tblGrid>
                <a:gridCol w="1070550">
                  <a:extLst>
                    <a:ext uri="{9D8B030D-6E8A-4147-A177-3AD203B41FA5}">
                      <a16:colId xmlns:a16="http://schemas.microsoft.com/office/drawing/2014/main" val="20000"/>
                    </a:ext>
                  </a:extLst>
                </a:gridCol>
                <a:gridCol w="5232075">
                  <a:extLst>
                    <a:ext uri="{9D8B030D-6E8A-4147-A177-3AD203B41FA5}">
                      <a16:colId xmlns:a16="http://schemas.microsoft.com/office/drawing/2014/main" val="20001"/>
                    </a:ext>
                  </a:extLst>
                </a:gridCol>
                <a:gridCol w="1423900">
                  <a:extLst>
                    <a:ext uri="{9D8B030D-6E8A-4147-A177-3AD203B41FA5}">
                      <a16:colId xmlns:a16="http://schemas.microsoft.com/office/drawing/2014/main" val="20002"/>
                    </a:ext>
                  </a:extLst>
                </a:gridCol>
              </a:tblGrid>
              <a:tr h="0">
                <a:tc>
                  <a:txBody>
                    <a:bodyPr/>
                    <a:lstStyle/>
                    <a:p>
                      <a:pPr marL="0" lvl="0" indent="0" algn="ctr" rtl="0">
                        <a:spcBef>
                          <a:spcPts val="0"/>
                        </a:spcBef>
                        <a:spcAft>
                          <a:spcPts val="0"/>
                        </a:spcAft>
                        <a:buNone/>
                      </a:pPr>
                      <a:r>
                        <a:rPr lang="en" sz="1200" b="1">
                          <a:solidFill>
                            <a:srgbClr val="003057"/>
                          </a:solidFill>
                          <a:latin typeface="Roboto"/>
                          <a:ea typeface="Roboto"/>
                          <a:cs typeface="Roboto"/>
                          <a:sym typeface="Roboto"/>
                        </a:rPr>
                        <a:t>Date</a:t>
                      </a:r>
                      <a:endParaRPr sz="12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b="1">
                          <a:solidFill>
                            <a:srgbClr val="003057"/>
                          </a:solidFill>
                          <a:latin typeface="Roboto"/>
                          <a:ea typeface="Roboto"/>
                          <a:cs typeface="Roboto"/>
                          <a:sym typeface="Roboto"/>
                        </a:rPr>
                        <a:t>Topic</a:t>
                      </a:r>
                      <a:endParaRPr sz="12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b="1">
                          <a:solidFill>
                            <a:srgbClr val="003057"/>
                          </a:solidFill>
                          <a:latin typeface="Roboto"/>
                          <a:ea typeface="Roboto"/>
                          <a:cs typeface="Roboto"/>
                          <a:sym typeface="Roboto"/>
                        </a:rPr>
                        <a:t>Status</a:t>
                      </a:r>
                      <a:endParaRPr sz="1200" b="1">
                        <a:solidFill>
                          <a:srgbClr val="003057"/>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9/10</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Topic finalization - 3D object detection</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Completed</a:t>
                      </a:r>
                      <a:endParaRPr sz="1200">
                        <a:solidFill>
                          <a:srgbClr val="003057"/>
                        </a:solidFill>
                        <a:latin typeface="Roboto"/>
                        <a:ea typeface="Roboto"/>
                        <a:cs typeface="Roboto"/>
                        <a:sym typeface="Roboto"/>
                      </a:endParaRPr>
                    </a:p>
                  </a:txBody>
                  <a:tcPr marL="91425" marR="91425" marT="91425" marB="91425">
                    <a:solidFill>
                      <a:srgbClr val="00FF00"/>
                    </a:solidFill>
                  </a:tcPr>
                </a:tc>
                <a:extLst>
                  <a:ext uri="{0D108BD9-81ED-4DB2-BD59-A6C34878D82A}">
                    <a16:rowId xmlns:a16="http://schemas.microsoft.com/office/drawing/2014/main" val="10001"/>
                  </a:ext>
                </a:extLst>
              </a:tr>
              <a:tr h="330450">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9/20</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Prior Art analysis in 3D object detection and Dataset exploration - Kitti Dataset, NuScenes, Waymo Dataset</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Completed</a:t>
                      </a:r>
                      <a:endParaRPr sz="1200">
                        <a:solidFill>
                          <a:srgbClr val="003057"/>
                        </a:solidFill>
                        <a:latin typeface="Roboto"/>
                        <a:ea typeface="Roboto"/>
                        <a:cs typeface="Roboto"/>
                        <a:sym typeface="Roboto"/>
                      </a:endParaRPr>
                    </a:p>
                  </a:txBody>
                  <a:tcPr marL="91425" marR="91425" marT="91425" marB="91425">
                    <a:solidFill>
                      <a:srgbClr val="00FF00"/>
                    </a:solidFill>
                  </a:tcPr>
                </a:tc>
                <a:extLst>
                  <a:ext uri="{0D108BD9-81ED-4DB2-BD59-A6C34878D82A}">
                    <a16:rowId xmlns:a16="http://schemas.microsoft.com/office/drawing/2014/main" val="10002"/>
                  </a:ext>
                </a:extLst>
              </a:tr>
              <a:tr h="330450">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9/30</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Implementation of 3D object detection using LiDAR point clouds and Camera data to visualize using GPU</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Completed</a:t>
                      </a:r>
                      <a:endParaRPr sz="1200">
                        <a:solidFill>
                          <a:srgbClr val="003057"/>
                        </a:solidFill>
                        <a:latin typeface="Roboto"/>
                        <a:ea typeface="Roboto"/>
                        <a:cs typeface="Roboto"/>
                        <a:sym typeface="Roboto"/>
                      </a:endParaRPr>
                    </a:p>
                  </a:txBody>
                  <a:tcPr marL="91425" marR="91425" marT="91425" marB="91425">
                    <a:solidFill>
                      <a:srgbClr val="00FF00"/>
                    </a:solidFill>
                  </a:tcPr>
                </a:tc>
                <a:extLst>
                  <a:ext uri="{0D108BD9-81ED-4DB2-BD59-A6C34878D82A}">
                    <a16:rowId xmlns:a16="http://schemas.microsoft.com/office/drawing/2014/main" val="10003"/>
                  </a:ext>
                </a:extLst>
              </a:tr>
              <a:tr h="264350">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10/12</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dirty="0">
                          <a:solidFill>
                            <a:srgbClr val="003057"/>
                          </a:solidFill>
                          <a:latin typeface="Roboto"/>
                          <a:ea typeface="Roboto"/>
                          <a:cs typeface="Roboto"/>
                          <a:sym typeface="Roboto"/>
                        </a:rPr>
                        <a:t>Simulation of real time 3D object detection and measuring frame drops</a:t>
                      </a:r>
                      <a:endParaRPr sz="1200" dirty="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Completed</a:t>
                      </a:r>
                      <a:endParaRPr sz="1200">
                        <a:solidFill>
                          <a:srgbClr val="003057"/>
                        </a:solidFill>
                        <a:latin typeface="Roboto"/>
                        <a:ea typeface="Roboto"/>
                        <a:cs typeface="Roboto"/>
                        <a:sym typeface="Roboto"/>
                      </a:endParaRPr>
                    </a:p>
                  </a:txBody>
                  <a:tcPr marL="91425" marR="91425" marT="91425" marB="91425">
                    <a:solidFill>
                      <a:srgbClr val="00FF00"/>
                    </a:solidFill>
                  </a:tcPr>
                </a:tc>
                <a:extLst>
                  <a:ext uri="{0D108BD9-81ED-4DB2-BD59-A6C34878D82A}">
                    <a16:rowId xmlns:a16="http://schemas.microsoft.com/office/drawing/2014/main" val="10004"/>
                  </a:ext>
                </a:extLst>
              </a:tr>
              <a:tr h="330450">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11/05</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Using Intel NCS 2 to run open Vino IR pre-trained models and running 3D object detection model on single stick</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Completed</a:t>
                      </a:r>
                      <a:endParaRPr sz="1200">
                        <a:solidFill>
                          <a:srgbClr val="003057"/>
                        </a:solidFill>
                        <a:latin typeface="Roboto"/>
                        <a:ea typeface="Roboto"/>
                        <a:cs typeface="Roboto"/>
                        <a:sym typeface="Roboto"/>
                      </a:endParaRPr>
                    </a:p>
                  </a:txBody>
                  <a:tcPr marL="91425" marR="91425" marT="91425" marB="91425">
                    <a:solidFill>
                      <a:srgbClr val="00FF00"/>
                    </a:solidFill>
                  </a:tcPr>
                </a:tc>
                <a:extLst>
                  <a:ext uri="{0D108BD9-81ED-4DB2-BD59-A6C34878D82A}">
                    <a16:rowId xmlns:a16="http://schemas.microsoft.com/office/drawing/2014/main" val="10005"/>
                  </a:ext>
                </a:extLst>
              </a:tr>
              <a:tr h="0">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11/18</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Clr>
                          <a:srgbClr val="000000"/>
                        </a:buClr>
                        <a:buSzPts val="1100"/>
                        <a:buFont typeface="Arial"/>
                        <a:buNone/>
                      </a:pPr>
                      <a:r>
                        <a:rPr lang="en" sz="1200">
                          <a:solidFill>
                            <a:srgbClr val="003057"/>
                          </a:solidFill>
                          <a:latin typeface="Roboto"/>
                          <a:ea typeface="Roboto"/>
                          <a:cs typeface="Roboto"/>
                          <a:sym typeface="Roboto"/>
                        </a:rPr>
                        <a:t>Trying 3D bounding box with OpenPCDet codebase</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Completed</a:t>
                      </a:r>
                      <a:endParaRPr sz="1200">
                        <a:solidFill>
                          <a:srgbClr val="003057"/>
                        </a:solidFill>
                        <a:latin typeface="Roboto"/>
                        <a:ea typeface="Roboto"/>
                        <a:cs typeface="Roboto"/>
                        <a:sym typeface="Roboto"/>
                      </a:endParaRPr>
                    </a:p>
                  </a:txBody>
                  <a:tcPr marL="91425" marR="91425" marT="91425" marB="91425">
                    <a:solidFill>
                      <a:srgbClr val="00FF00"/>
                    </a:solidFill>
                  </a:tcPr>
                </a:tc>
                <a:extLst>
                  <a:ext uri="{0D108BD9-81ED-4DB2-BD59-A6C34878D82A}">
                    <a16:rowId xmlns:a16="http://schemas.microsoft.com/office/drawing/2014/main" val="10006"/>
                  </a:ext>
                </a:extLst>
              </a:tr>
              <a:tr h="0">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12/03</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Clr>
                          <a:srgbClr val="000000"/>
                        </a:buClr>
                        <a:buSzPts val="1100"/>
                        <a:buFont typeface="Arial"/>
                        <a:buNone/>
                      </a:pPr>
                      <a:r>
                        <a:rPr lang="en" sz="1200">
                          <a:solidFill>
                            <a:srgbClr val="003057"/>
                          </a:solidFill>
                          <a:latin typeface="Roboto"/>
                          <a:ea typeface="Roboto"/>
                          <a:cs typeface="Roboto"/>
                          <a:sym typeface="Roboto"/>
                        </a:rPr>
                        <a:t>Running 3D object detection model on multiple NCS devices</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Completed</a:t>
                      </a:r>
                      <a:endParaRPr sz="1200">
                        <a:solidFill>
                          <a:srgbClr val="003057"/>
                        </a:solidFill>
                        <a:latin typeface="Roboto"/>
                        <a:ea typeface="Roboto"/>
                        <a:cs typeface="Roboto"/>
                        <a:sym typeface="Roboto"/>
                      </a:endParaRPr>
                    </a:p>
                  </a:txBody>
                  <a:tcPr marL="91425" marR="91425" marT="91425" marB="91425">
                    <a:solidFill>
                      <a:srgbClr val="00FF00"/>
                    </a:solidFill>
                  </a:tcPr>
                </a:tc>
                <a:extLst>
                  <a:ext uri="{0D108BD9-81ED-4DB2-BD59-A6C34878D82A}">
                    <a16:rowId xmlns:a16="http://schemas.microsoft.com/office/drawing/2014/main" val="10007"/>
                  </a:ext>
                </a:extLst>
              </a:tr>
              <a:tr h="264350">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12/05</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Synchronizing the parallel inference outputs from NCS devices</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Completed</a:t>
                      </a:r>
                      <a:endParaRPr sz="1200">
                        <a:solidFill>
                          <a:srgbClr val="003057"/>
                        </a:solidFill>
                        <a:latin typeface="Roboto"/>
                        <a:ea typeface="Roboto"/>
                        <a:cs typeface="Roboto"/>
                        <a:sym typeface="Roboto"/>
                      </a:endParaRPr>
                    </a:p>
                  </a:txBody>
                  <a:tcPr marL="91425" marR="91425" marT="91425" marB="91425">
                    <a:solidFill>
                      <a:srgbClr val="00FF00"/>
                    </a:solidFill>
                  </a:tcPr>
                </a:tc>
                <a:extLst>
                  <a:ext uri="{0D108BD9-81ED-4DB2-BD59-A6C34878D82A}">
                    <a16:rowId xmlns:a16="http://schemas.microsoft.com/office/drawing/2014/main" val="10008"/>
                  </a:ext>
                </a:extLst>
              </a:tr>
              <a:tr h="0">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12/08</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a:solidFill>
                            <a:srgbClr val="003057"/>
                          </a:solidFill>
                          <a:latin typeface="Roboto"/>
                          <a:ea typeface="Roboto"/>
                          <a:cs typeface="Roboto"/>
                          <a:sym typeface="Roboto"/>
                        </a:rPr>
                        <a:t>mAP evaluation and other metrics for 3D object detection model</a:t>
                      </a:r>
                      <a:endParaRPr sz="12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200" dirty="0">
                          <a:solidFill>
                            <a:srgbClr val="003057"/>
                          </a:solidFill>
                          <a:latin typeface="Roboto"/>
                          <a:ea typeface="Roboto"/>
                          <a:cs typeface="Roboto"/>
                          <a:sym typeface="Roboto"/>
                        </a:rPr>
                        <a:t>Completed</a:t>
                      </a:r>
                      <a:endParaRPr sz="1200" dirty="0">
                        <a:solidFill>
                          <a:srgbClr val="003057"/>
                        </a:solidFill>
                        <a:latin typeface="Roboto"/>
                        <a:ea typeface="Roboto"/>
                        <a:cs typeface="Roboto"/>
                        <a:sym typeface="Roboto"/>
                      </a:endParaRPr>
                    </a:p>
                  </a:txBody>
                  <a:tcPr marL="91425" marR="91425" marT="91425" marB="91425">
                    <a:solidFill>
                      <a:srgbClr val="00FF00"/>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7">
            <a:alphaModFix/>
          </a:blip>
          <a:stretch>
            <a:fillRect/>
          </a:stretch>
        </a:blipFill>
        <a:effectLst/>
      </p:bgPr>
    </p:bg>
    <p:spTree>
      <p:nvGrpSpPr>
        <p:cNvPr id="1" name="Shape 290"/>
        <p:cNvGrpSpPr/>
        <p:nvPr/>
      </p:nvGrpSpPr>
      <p:grpSpPr>
        <a:xfrm>
          <a:off x="0" y="0"/>
          <a:ext cx="0" cy="0"/>
          <a:chOff x="0" y="0"/>
          <a:chExt cx="0" cy="0"/>
        </a:xfrm>
      </p:grpSpPr>
      <p:sp>
        <p:nvSpPr>
          <p:cNvPr id="291" name="Google Shape;291;p44"/>
          <p:cNvSpPr txBox="1">
            <a:spLocks noGrp="1"/>
          </p:cNvSpPr>
          <p:nvPr>
            <p:ph type="title"/>
          </p:nvPr>
        </p:nvSpPr>
        <p:spPr>
          <a:xfrm>
            <a:off x="285750" y="24163"/>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dirty="0"/>
              <a:t>Model Performance – Offline Detection</a:t>
            </a:r>
            <a:endParaRPr dirty="0"/>
          </a:p>
        </p:txBody>
      </p:sp>
      <p:pic>
        <p:nvPicPr>
          <p:cNvPr id="2" name="pcl_1_ncs">
            <a:hlinkClick r:id="" action="ppaction://media"/>
            <a:extLst>
              <a:ext uri="{FF2B5EF4-FFF2-40B4-BE49-F238E27FC236}">
                <a16:creationId xmlns:a16="http://schemas.microsoft.com/office/drawing/2014/main" id="{DF7346A0-E9EF-BEC5-791E-7127FCB4E1E8}"/>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96644" y="725790"/>
            <a:ext cx="6534615" cy="1967191"/>
          </a:xfrm>
          <a:prstGeom prst="rect">
            <a:avLst/>
          </a:prstGeom>
        </p:spPr>
      </p:pic>
      <p:cxnSp>
        <p:nvCxnSpPr>
          <p:cNvPr id="4" name="Straight Connector 3">
            <a:extLst>
              <a:ext uri="{FF2B5EF4-FFF2-40B4-BE49-F238E27FC236}">
                <a16:creationId xmlns:a16="http://schemas.microsoft.com/office/drawing/2014/main" id="{57EA66D0-CDC0-2F9F-3AA1-A64A64D5C0E1}"/>
              </a:ext>
            </a:extLst>
          </p:cNvPr>
          <p:cNvCxnSpPr/>
          <p:nvPr/>
        </p:nvCxnSpPr>
        <p:spPr>
          <a:xfrm>
            <a:off x="0" y="2824976"/>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DEF376D-0C23-FF28-51C2-B2C8C2E4615B}"/>
              </a:ext>
            </a:extLst>
          </p:cNvPr>
          <p:cNvSpPr txBox="1"/>
          <p:nvPr/>
        </p:nvSpPr>
        <p:spPr>
          <a:xfrm>
            <a:off x="6631259" y="820809"/>
            <a:ext cx="2497874" cy="1169551"/>
          </a:xfrm>
          <a:prstGeom prst="rect">
            <a:avLst/>
          </a:prstGeom>
          <a:noFill/>
        </p:spPr>
        <p:txBody>
          <a:bodyPr wrap="square">
            <a:spAutoFit/>
          </a:bodyPr>
          <a:lstStyle/>
          <a:p>
            <a:r>
              <a:rPr lang="en" sz="1400" dirty="0">
                <a:solidFill>
                  <a:srgbClr val="003057"/>
                </a:solidFill>
                <a:latin typeface="Roboto"/>
                <a:ea typeface="Roboto"/>
                <a:cs typeface="Roboto"/>
                <a:sym typeface="Roboto"/>
              </a:rPr>
              <a:t>Video 1 : Model Running on a single NCS2 Stick</a:t>
            </a:r>
          </a:p>
          <a:p>
            <a:endParaRPr lang="en" dirty="0">
              <a:solidFill>
                <a:srgbClr val="003057"/>
              </a:solidFill>
              <a:latin typeface="Roboto"/>
              <a:ea typeface="Roboto"/>
              <a:sym typeface="Roboto"/>
            </a:endParaRPr>
          </a:p>
          <a:p>
            <a:r>
              <a:rPr lang="en" b="1" dirty="0">
                <a:solidFill>
                  <a:srgbClr val="003057"/>
                </a:solidFill>
                <a:latin typeface="Roboto"/>
                <a:ea typeface="Roboto"/>
                <a:sym typeface="Roboto"/>
              </a:rPr>
              <a:t>FPS : 0.33</a:t>
            </a:r>
          </a:p>
          <a:p>
            <a:r>
              <a:rPr lang="en" b="1" dirty="0">
                <a:solidFill>
                  <a:srgbClr val="003057"/>
                </a:solidFill>
                <a:latin typeface="Roboto"/>
                <a:ea typeface="Roboto"/>
                <a:sym typeface="Roboto"/>
              </a:rPr>
              <a:t>mAP : 25.09</a:t>
            </a:r>
          </a:p>
        </p:txBody>
      </p:sp>
      <p:pic>
        <p:nvPicPr>
          <p:cNvPr id="10" name="pcl_2_ncs">
            <a:hlinkClick r:id="" action="ppaction://media"/>
            <a:extLst>
              <a:ext uri="{FF2B5EF4-FFF2-40B4-BE49-F238E27FC236}">
                <a16:creationId xmlns:a16="http://schemas.microsoft.com/office/drawing/2014/main" id="{C5026AE5-7C47-DF57-57E1-4035A23F6035}"/>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96644" y="3076227"/>
            <a:ext cx="6534615" cy="1967191"/>
          </a:xfrm>
          <a:prstGeom prst="rect">
            <a:avLst/>
          </a:prstGeom>
        </p:spPr>
      </p:pic>
      <p:sp>
        <p:nvSpPr>
          <p:cNvPr id="12" name="TextBox 11">
            <a:extLst>
              <a:ext uri="{FF2B5EF4-FFF2-40B4-BE49-F238E27FC236}">
                <a16:creationId xmlns:a16="http://schemas.microsoft.com/office/drawing/2014/main" id="{B24EB987-C821-1D6F-CF11-8DE4ACF1A003}"/>
              </a:ext>
            </a:extLst>
          </p:cNvPr>
          <p:cNvSpPr txBox="1"/>
          <p:nvPr/>
        </p:nvSpPr>
        <p:spPr>
          <a:xfrm>
            <a:off x="6631259" y="3076227"/>
            <a:ext cx="2181922" cy="1169551"/>
          </a:xfrm>
          <a:prstGeom prst="rect">
            <a:avLst/>
          </a:prstGeom>
          <a:noFill/>
        </p:spPr>
        <p:txBody>
          <a:bodyPr wrap="square">
            <a:spAutoFit/>
          </a:bodyPr>
          <a:lstStyle/>
          <a:p>
            <a:r>
              <a:rPr lang="en" sz="1400" dirty="0">
                <a:solidFill>
                  <a:srgbClr val="003057"/>
                </a:solidFill>
                <a:latin typeface="Roboto"/>
                <a:ea typeface="Roboto"/>
                <a:cs typeface="Roboto"/>
                <a:sym typeface="Roboto"/>
              </a:rPr>
              <a:t>Video 2 : Model Running on two NCS2 Sticks</a:t>
            </a:r>
          </a:p>
          <a:p>
            <a:endParaRPr lang="en" dirty="0">
              <a:solidFill>
                <a:srgbClr val="003057"/>
              </a:solidFill>
              <a:latin typeface="Roboto"/>
              <a:ea typeface="Roboto"/>
              <a:sym typeface="Roboto"/>
            </a:endParaRPr>
          </a:p>
          <a:p>
            <a:r>
              <a:rPr lang="en" b="1" dirty="0">
                <a:solidFill>
                  <a:srgbClr val="003057"/>
                </a:solidFill>
                <a:latin typeface="Roboto"/>
                <a:ea typeface="Roboto"/>
                <a:sym typeface="Roboto"/>
              </a:rPr>
              <a:t>FPS : 0.65</a:t>
            </a:r>
          </a:p>
          <a:p>
            <a:r>
              <a:rPr lang="en" b="1" dirty="0">
                <a:solidFill>
                  <a:srgbClr val="003057"/>
                </a:solidFill>
                <a:latin typeface="Roboto"/>
                <a:ea typeface="Roboto"/>
                <a:sym typeface="Roboto"/>
              </a:rPr>
              <a:t>mAP : 26.12</a:t>
            </a:r>
          </a:p>
        </p:txBody>
      </p:sp>
    </p:spTree>
    <p:extLst>
      <p:ext uri="{BB962C8B-B14F-4D97-AF65-F5344CB8AC3E}">
        <p14:creationId xmlns:p14="http://schemas.microsoft.com/office/powerpoint/2010/main" val="300741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5166"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924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10"/>
                </p:tgtEl>
              </p:cMediaNode>
            </p:video>
            <p:seq concurrent="1" nextAc="seek">
              <p:cTn id="18" restart="whenNotActive" fill="hold" evtFilter="cancelBubble" nodeType="interactiveSeq">
                <p:stCondLst>
                  <p:cond evt="onClick" delay="0">
                    <p:tgtEl>
                      <p:spTgt spid="10"/>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7">
            <a:alphaModFix/>
          </a:blip>
          <a:stretch>
            <a:fillRect/>
          </a:stretch>
        </a:blipFill>
        <a:effectLst/>
      </p:bgPr>
    </p:bg>
    <p:spTree>
      <p:nvGrpSpPr>
        <p:cNvPr id="1" name="Shape 290"/>
        <p:cNvGrpSpPr/>
        <p:nvPr/>
      </p:nvGrpSpPr>
      <p:grpSpPr>
        <a:xfrm>
          <a:off x="0" y="0"/>
          <a:ext cx="0" cy="0"/>
          <a:chOff x="0" y="0"/>
          <a:chExt cx="0" cy="0"/>
        </a:xfrm>
      </p:grpSpPr>
      <p:sp>
        <p:nvSpPr>
          <p:cNvPr id="291" name="Google Shape;291;p44"/>
          <p:cNvSpPr txBox="1">
            <a:spLocks noGrp="1"/>
          </p:cNvSpPr>
          <p:nvPr>
            <p:ph type="title"/>
          </p:nvPr>
        </p:nvSpPr>
        <p:spPr>
          <a:xfrm>
            <a:off x="285750" y="24163"/>
            <a:ext cx="8572500" cy="761100"/>
          </a:xfrm>
          <a:prstGeom prst="rect">
            <a:avLst/>
          </a:prstGeom>
          <a:noFill/>
          <a:ln>
            <a:noFill/>
          </a:ln>
        </p:spPr>
        <p:txBody>
          <a:bodyPr spcFirstLastPara="1" wrap="square" lIns="68575" tIns="34275" rIns="68575" bIns="34275" anchor="ctr" anchorCtr="0">
            <a:normAutofit fontScale="90000"/>
          </a:bodyPr>
          <a:lstStyle/>
          <a:p>
            <a:pPr marL="0" lvl="0" indent="0" algn="l" rtl="0">
              <a:lnSpc>
                <a:spcPct val="90000"/>
              </a:lnSpc>
              <a:spcBef>
                <a:spcPts val="0"/>
              </a:spcBef>
              <a:spcAft>
                <a:spcPts val="0"/>
              </a:spcAft>
              <a:buClr>
                <a:srgbClr val="A7934B"/>
              </a:buClr>
              <a:buSzPts val="2700"/>
              <a:buFont typeface="Roboto"/>
              <a:buNone/>
            </a:pPr>
            <a:r>
              <a:rPr lang="en" dirty="0"/>
              <a:t>Model Performance – Online Detection with Frame Dropping</a:t>
            </a:r>
            <a:endParaRPr dirty="0"/>
          </a:p>
        </p:txBody>
      </p:sp>
      <p:cxnSp>
        <p:nvCxnSpPr>
          <p:cNvPr id="4" name="Straight Connector 3">
            <a:extLst>
              <a:ext uri="{FF2B5EF4-FFF2-40B4-BE49-F238E27FC236}">
                <a16:creationId xmlns:a16="http://schemas.microsoft.com/office/drawing/2014/main" id="{57EA66D0-CDC0-2F9F-3AA1-A64A64D5C0E1}"/>
              </a:ext>
            </a:extLst>
          </p:cNvPr>
          <p:cNvCxnSpPr/>
          <p:nvPr/>
        </p:nvCxnSpPr>
        <p:spPr>
          <a:xfrm>
            <a:off x="0" y="2824976"/>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DEF376D-0C23-FF28-51C2-B2C8C2E4615B}"/>
              </a:ext>
            </a:extLst>
          </p:cNvPr>
          <p:cNvSpPr txBox="1"/>
          <p:nvPr/>
        </p:nvSpPr>
        <p:spPr>
          <a:xfrm>
            <a:off x="6631259" y="820809"/>
            <a:ext cx="2497874" cy="954107"/>
          </a:xfrm>
          <a:prstGeom prst="rect">
            <a:avLst/>
          </a:prstGeom>
          <a:noFill/>
        </p:spPr>
        <p:txBody>
          <a:bodyPr wrap="square">
            <a:spAutoFit/>
          </a:bodyPr>
          <a:lstStyle/>
          <a:p>
            <a:r>
              <a:rPr lang="en" sz="1400" dirty="0">
                <a:solidFill>
                  <a:srgbClr val="003057"/>
                </a:solidFill>
                <a:latin typeface="Roboto"/>
                <a:ea typeface="Roboto"/>
                <a:cs typeface="Roboto"/>
                <a:sym typeface="Roboto"/>
              </a:rPr>
              <a:t>Video 1 : Model Running on a single NCS2 Stick</a:t>
            </a:r>
          </a:p>
          <a:p>
            <a:endParaRPr lang="en" dirty="0">
              <a:solidFill>
                <a:srgbClr val="003057"/>
              </a:solidFill>
              <a:latin typeface="Roboto"/>
              <a:ea typeface="Roboto"/>
              <a:sym typeface="Roboto"/>
            </a:endParaRPr>
          </a:p>
          <a:p>
            <a:r>
              <a:rPr lang="en" b="1" dirty="0">
                <a:solidFill>
                  <a:srgbClr val="003057"/>
                </a:solidFill>
                <a:latin typeface="Roboto"/>
                <a:ea typeface="Roboto"/>
                <a:sym typeface="Roboto"/>
              </a:rPr>
              <a:t>FPS : 0.32</a:t>
            </a:r>
          </a:p>
        </p:txBody>
      </p:sp>
      <p:sp>
        <p:nvSpPr>
          <p:cNvPr id="12" name="TextBox 11">
            <a:extLst>
              <a:ext uri="{FF2B5EF4-FFF2-40B4-BE49-F238E27FC236}">
                <a16:creationId xmlns:a16="http://schemas.microsoft.com/office/drawing/2014/main" id="{B24EB987-C821-1D6F-CF11-8DE4ACF1A003}"/>
              </a:ext>
            </a:extLst>
          </p:cNvPr>
          <p:cNvSpPr txBox="1"/>
          <p:nvPr/>
        </p:nvSpPr>
        <p:spPr>
          <a:xfrm>
            <a:off x="6631259" y="3076227"/>
            <a:ext cx="2181922" cy="1169551"/>
          </a:xfrm>
          <a:prstGeom prst="rect">
            <a:avLst/>
          </a:prstGeom>
          <a:noFill/>
        </p:spPr>
        <p:txBody>
          <a:bodyPr wrap="square">
            <a:spAutoFit/>
          </a:bodyPr>
          <a:lstStyle/>
          <a:p>
            <a:r>
              <a:rPr lang="en" sz="1400" dirty="0">
                <a:solidFill>
                  <a:srgbClr val="003057"/>
                </a:solidFill>
                <a:latin typeface="Roboto"/>
                <a:ea typeface="Roboto"/>
                <a:cs typeface="Roboto"/>
                <a:sym typeface="Roboto"/>
              </a:rPr>
              <a:t>Video 2 : Model Running on two NCS2 Sticks</a:t>
            </a:r>
          </a:p>
          <a:p>
            <a:endParaRPr lang="en" dirty="0">
              <a:solidFill>
                <a:srgbClr val="003057"/>
              </a:solidFill>
              <a:latin typeface="Roboto"/>
              <a:ea typeface="Roboto"/>
              <a:sym typeface="Roboto"/>
            </a:endParaRPr>
          </a:p>
          <a:p>
            <a:r>
              <a:rPr lang="en" b="1" dirty="0">
                <a:solidFill>
                  <a:srgbClr val="003057"/>
                </a:solidFill>
                <a:latin typeface="Roboto"/>
                <a:ea typeface="Roboto"/>
                <a:sym typeface="Roboto"/>
              </a:rPr>
              <a:t>FPS : 0.66</a:t>
            </a:r>
          </a:p>
          <a:p>
            <a:endParaRPr lang="en" b="1" dirty="0">
              <a:solidFill>
                <a:srgbClr val="003057"/>
              </a:solidFill>
              <a:latin typeface="Roboto"/>
              <a:ea typeface="Roboto"/>
              <a:sym typeface="Roboto"/>
            </a:endParaRPr>
          </a:p>
        </p:txBody>
      </p:sp>
      <p:pic>
        <p:nvPicPr>
          <p:cNvPr id="3" name="pcl_1_ncs_framedrop">
            <a:hlinkClick r:id="" action="ppaction://media"/>
            <a:extLst>
              <a:ext uri="{FF2B5EF4-FFF2-40B4-BE49-F238E27FC236}">
                <a16:creationId xmlns:a16="http://schemas.microsoft.com/office/drawing/2014/main" id="{64F90850-8FCD-25BC-3665-2BD4398C0DDD}"/>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74340" y="741112"/>
            <a:ext cx="6504878" cy="1958239"/>
          </a:xfrm>
          <a:prstGeom prst="rect">
            <a:avLst/>
          </a:prstGeom>
        </p:spPr>
      </p:pic>
      <p:pic>
        <p:nvPicPr>
          <p:cNvPr id="5" name="pcl_2_ncs_framedrop">
            <a:hlinkClick r:id="" action="ppaction://media"/>
            <a:extLst>
              <a:ext uri="{FF2B5EF4-FFF2-40B4-BE49-F238E27FC236}">
                <a16:creationId xmlns:a16="http://schemas.microsoft.com/office/drawing/2014/main" id="{91A4AA1A-E5A8-96ED-39F9-5000B367D74C}"/>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74340" y="2910926"/>
            <a:ext cx="6490010" cy="1953764"/>
          </a:xfrm>
          <a:prstGeom prst="rect">
            <a:avLst/>
          </a:prstGeom>
        </p:spPr>
      </p:pic>
    </p:spTree>
    <p:extLst>
      <p:ext uri="{BB962C8B-B14F-4D97-AF65-F5344CB8AC3E}">
        <p14:creationId xmlns:p14="http://schemas.microsoft.com/office/powerpoint/2010/main" val="1890177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249"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46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6"/>
        <p:cNvGrpSpPr/>
        <p:nvPr/>
      </p:nvGrpSpPr>
      <p:grpSpPr>
        <a:xfrm>
          <a:off x="0" y="0"/>
          <a:ext cx="0" cy="0"/>
          <a:chOff x="0" y="0"/>
          <a:chExt cx="0" cy="0"/>
        </a:xfrm>
      </p:grpSpPr>
      <p:sp>
        <p:nvSpPr>
          <p:cNvPr id="297" name="Google Shape;297;p45"/>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a:t>Model Performance</a:t>
            </a:r>
            <a:endParaRPr/>
          </a:p>
        </p:txBody>
      </p:sp>
      <p:graphicFrame>
        <p:nvGraphicFramePr>
          <p:cNvPr id="298" name="Google Shape;298;p45"/>
          <p:cNvGraphicFramePr/>
          <p:nvPr/>
        </p:nvGraphicFramePr>
        <p:xfrm>
          <a:off x="952500" y="2571750"/>
          <a:ext cx="7239000" cy="1691520"/>
        </p:xfrm>
        <a:graphic>
          <a:graphicData uri="http://schemas.openxmlformats.org/drawingml/2006/table">
            <a:tbl>
              <a:tblPr>
                <a:noFill/>
                <a:tableStyleId>{EE3FCDE7-AB1D-4607-B0F2-EB0501EABD23}</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endParaRPr sz="18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b="1">
                          <a:solidFill>
                            <a:srgbClr val="003057"/>
                          </a:solidFill>
                          <a:latin typeface="Roboto"/>
                          <a:ea typeface="Roboto"/>
                          <a:cs typeface="Roboto"/>
                          <a:sym typeface="Roboto"/>
                        </a:rPr>
                        <a:t>Easy</a:t>
                      </a:r>
                      <a:endParaRPr sz="15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b="1">
                          <a:solidFill>
                            <a:srgbClr val="003057"/>
                          </a:solidFill>
                          <a:latin typeface="Roboto"/>
                          <a:ea typeface="Roboto"/>
                          <a:cs typeface="Roboto"/>
                          <a:sym typeface="Roboto"/>
                        </a:rPr>
                        <a:t>Medium</a:t>
                      </a:r>
                      <a:endParaRPr sz="15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b="1">
                          <a:solidFill>
                            <a:srgbClr val="003057"/>
                          </a:solidFill>
                          <a:latin typeface="Roboto"/>
                          <a:ea typeface="Roboto"/>
                          <a:cs typeface="Roboto"/>
                          <a:sym typeface="Roboto"/>
                        </a:rPr>
                        <a:t>Hard</a:t>
                      </a:r>
                      <a:endParaRPr sz="1500" b="1">
                        <a:solidFill>
                          <a:srgbClr val="003057"/>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500" b="1">
                          <a:solidFill>
                            <a:srgbClr val="003057"/>
                          </a:solidFill>
                          <a:latin typeface="Roboto"/>
                          <a:ea typeface="Roboto"/>
                          <a:cs typeface="Roboto"/>
                          <a:sym typeface="Roboto"/>
                        </a:rPr>
                        <a:t>Car</a:t>
                      </a:r>
                      <a:endParaRPr sz="15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a:solidFill>
                            <a:srgbClr val="003057"/>
                          </a:solidFill>
                          <a:latin typeface="Roboto"/>
                          <a:ea typeface="Roboto"/>
                          <a:cs typeface="Roboto"/>
                          <a:sym typeface="Roboto"/>
                        </a:rPr>
                        <a:t>58.97</a:t>
                      </a:r>
                      <a:endParaRPr sz="15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a:solidFill>
                            <a:srgbClr val="003057"/>
                          </a:solidFill>
                          <a:latin typeface="Roboto"/>
                          <a:ea typeface="Roboto"/>
                          <a:cs typeface="Roboto"/>
                          <a:sym typeface="Roboto"/>
                        </a:rPr>
                        <a:t>10.51</a:t>
                      </a:r>
                      <a:endParaRPr sz="15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a:solidFill>
                            <a:srgbClr val="003057"/>
                          </a:solidFill>
                          <a:latin typeface="Roboto"/>
                          <a:ea typeface="Roboto"/>
                          <a:cs typeface="Roboto"/>
                          <a:sym typeface="Roboto"/>
                        </a:rPr>
                        <a:t>6.49</a:t>
                      </a:r>
                      <a:endParaRPr sz="1500">
                        <a:solidFill>
                          <a:srgbClr val="003057"/>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500" b="1">
                          <a:solidFill>
                            <a:srgbClr val="003057"/>
                          </a:solidFill>
                          <a:latin typeface="Roboto"/>
                          <a:ea typeface="Roboto"/>
                          <a:cs typeface="Roboto"/>
                          <a:sym typeface="Roboto"/>
                        </a:rPr>
                        <a:t>Cyclist</a:t>
                      </a:r>
                      <a:endParaRPr sz="15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a:solidFill>
                            <a:srgbClr val="003057"/>
                          </a:solidFill>
                          <a:latin typeface="Roboto"/>
                          <a:ea typeface="Roboto"/>
                          <a:cs typeface="Roboto"/>
                          <a:sym typeface="Roboto"/>
                        </a:rPr>
                        <a:t>27.27</a:t>
                      </a:r>
                      <a:endParaRPr sz="15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a:solidFill>
                            <a:srgbClr val="003057"/>
                          </a:solidFill>
                          <a:latin typeface="Roboto"/>
                          <a:ea typeface="Roboto"/>
                          <a:cs typeface="Roboto"/>
                          <a:sym typeface="Roboto"/>
                        </a:rPr>
                        <a:t>18.18</a:t>
                      </a:r>
                      <a:endParaRPr sz="15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a:solidFill>
                            <a:srgbClr val="003057"/>
                          </a:solidFill>
                          <a:latin typeface="Roboto"/>
                          <a:ea typeface="Roboto"/>
                          <a:cs typeface="Roboto"/>
                          <a:sym typeface="Roboto"/>
                        </a:rPr>
                        <a:t>18.12</a:t>
                      </a:r>
                      <a:endParaRPr sz="1500">
                        <a:solidFill>
                          <a:srgbClr val="003057"/>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sz="1500" b="1">
                          <a:solidFill>
                            <a:srgbClr val="003057"/>
                          </a:solidFill>
                          <a:latin typeface="Roboto"/>
                          <a:ea typeface="Roboto"/>
                          <a:cs typeface="Roboto"/>
                          <a:sym typeface="Roboto"/>
                        </a:rPr>
                        <a:t>Pedestrian</a:t>
                      </a:r>
                      <a:endParaRPr sz="15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a:solidFill>
                            <a:srgbClr val="003057"/>
                          </a:solidFill>
                          <a:latin typeface="Roboto"/>
                          <a:ea typeface="Roboto"/>
                          <a:cs typeface="Roboto"/>
                          <a:sym typeface="Roboto"/>
                        </a:rPr>
                        <a:t>54.54</a:t>
                      </a:r>
                      <a:endParaRPr sz="15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a:solidFill>
                            <a:srgbClr val="003057"/>
                          </a:solidFill>
                          <a:latin typeface="Roboto"/>
                          <a:ea typeface="Roboto"/>
                          <a:cs typeface="Roboto"/>
                          <a:sym typeface="Roboto"/>
                        </a:rPr>
                        <a:t>27.27</a:t>
                      </a:r>
                      <a:endParaRPr sz="15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500">
                          <a:solidFill>
                            <a:srgbClr val="003057"/>
                          </a:solidFill>
                          <a:latin typeface="Roboto"/>
                          <a:ea typeface="Roboto"/>
                          <a:cs typeface="Roboto"/>
                          <a:sym typeface="Roboto"/>
                        </a:rPr>
                        <a:t>18.11</a:t>
                      </a:r>
                      <a:endParaRPr sz="1500">
                        <a:solidFill>
                          <a:srgbClr val="003057"/>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3"/>
                  </a:ext>
                </a:extLst>
              </a:tr>
            </a:tbl>
          </a:graphicData>
        </a:graphic>
      </p:graphicFrame>
      <p:cxnSp>
        <p:nvCxnSpPr>
          <p:cNvPr id="299" name="Google Shape;299;p45"/>
          <p:cNvCxnSpPr/>
          <p:nvPr/>
        </p:nvCxnSpPr>
        <p:spPr>
          <a:xfrm>
            <a:off x="969850" y="2570950"/>
            <a:ext cx="1787100" cy="457800"/>
          </a:xfrm>
          <a:prstGeom prst="straightConnector1">
            <a:avLst/>
          </a:prstGeom>
          <a:noFill/>
          <a:ln w="9525" cap="flat" cmpd="sng">
            <a:solidFill>
              <a:schemeClr val="dk2"/>
            </a:solidFill>
            <a:prstDash val="solid"/>
            <a:round/>
            <a:headEnd type="none" w="med" len="med"/>
            <a:tailEnd type="none" w="med" len="med"/>
          </a:ln>
        </p:spPr>
      </p:cxnSp>
      <p:sp>
        <p:nvSpPr>
          <p:cNvPr id="300" name="Google Shape;300;p45"/>
          <p:cNvSpPr txBox="1"/>
          <p:nvPr/>
        </p:nvSpPr>
        <p:spPr>
          <a:xfrm>
            <a:off x="2037775" y="2505550"/>
            <a:ext cx="599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03057"/>
                </a:solidFill>
                <a:latin typeface="Roboto"/>
                <a:ea typeface="Roboto"/>
                <a:cs typeface="Roboto"/>
                <a:sym typeface="Roboto"/>
              </a:rPr>
              <a:t>Type</a:t>
            </a:r>
            <a:endParaRPr>
              <a:solidFill>
                <a:srgbClr val="003057"/>
              </a:solidFill>
              <a:latin typeface="Roboto"/>
              <a:ea typeface="Roboto"/>
              <a:cs typeface="Roboto"/>
              <a:sym typeface="Roboto"/>
            </a:endParaRPr>
          </a:p>
        </p:txBody>
      </p:sp>
      <p:sp>
        <p:nvSpPr>
          <p:cNvPr id="301" name="Google Shape;301;p45"/>
          <p:cNvSpPr txBox="1"/>
          <p:nvPr/>
        </p:nvSpPr>
        <p:spPr>
          <a:xfrm>
            <a:off x="952500" y="2705000"/>
            <a:ext cx="12426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rgbClr val="003057"/>
                </a:solidFill>
                <a:latin typeface="Roboto"/>
                <a:ea typeface="Roboto"/>
                <a:cs typeface="Roboto"/>
                <a:sym typeface="Roboto"/>
              </a:rPr>
              <a:t>Class Label</a:t>
            </a:r>
            <a:endParaRPr sz="1300">
              <a:solidFill>
                <a:srgbClr val="003057"/>
              </a:solidFill>
              <a:latin typeface="Roboto"/>
              <a:ea typeface="Roboto"/>
              <a:cs typeface="Roboto"/>
              <a:sym typeface="Roboto"/>
            </a:endParaRPr>
          </a:p>
        </p:txBody>
      </p:sp>
      <p:sp>
        <p:nvSpPr>
          <p:cNvPr id="302" name="Google Shape;302;p45"/>
          <p:cNvSpPr txBox="1"/>
          <p:nvPr/>
        </p:nvSpPr>
        <p:spPr>
          <a:xfrm>
            <a:off x="363400" y="911650"/>
            <a:ext cx="7994700" cy="1458831"/>
          </a:xfrm>
          <a:prstGeom prst="rect">
            <a:avLst/>
          </a:prstGeom>
          <a:noFill/>
          <a:ln>
            <a:noFill/>
          </a:ln>
        </p:spPr>
        <p:txBody>
          <a:bodyPr spcFirstLastPara="1" wrap="square" lIns="91425" tIns="91425" rIns="91425" bIns="91425" anchor="t" anchorCtr="0">
            <a:spAutoFit/>
          </a:bodyPr>
          <a:lstStyle/>
          <a:p>
            <a:pPr marL="177800" lvl="0" indent="-152400" algn="l" rtl="0">
              <a:lnSpc>
                <a:spcPct val="115000"/>
              </a:lnSpc>
              <a:spcBef>
                <a:spcPts val="0"/>
              </a:spcBef>
              <a:spcAft>
                <a:spcPts val="0"/>
              </a:spcAft>
              <a:buClr>
                <a:srgbClr val="003057"/>
              </a:buClr>
              <a:buSzPts val="1800"/>
              <a:buChar char="•"/>
            </a:pPr>
            <a:r>
              <a:rPr lang="en" sz="1800" dirty="0">
                <a:solidFill>
                  <a:srgbClr val="003057"/>
                </a:solidFill>
                <a:latin typeface="Roboto"/>
                <a:ea typeface="Roboto"/>
                <a:cs typeface="Roboto"/>
                <a:sym typeface="Roboto"/>
              </a:rPr>
              <a:t> We can see that the model performs well </a:t>
            </a:r>
            <a:r>
              <a:rPr lang="en" sz="1800" b="1" dirty="0">
                <a:solidFill>
                  <a:srgbClr val="003057"/>
                </a:solidFill>
                <a:latin typeface="Roboto"/>
                <a:ea typeface="Roboto"/>
                <a:cs typeface="Roboto"/>
                <a:sym typeface="Roboto"/>
              </a:rPr>
              <a:t>~58.97 mAP </a:t>
            </a:r>
            <a:r>
              <a:rPr lang="en" sz="1800" dirty="0">
                <a:solidFill>
                  <a:srgbClr val="003057"/>
                </a:solidFill>
                <a:latin typeface="Roboto"/>
                <a:ea typeface="Roboto"/>
                <a:cs typeface="Roboto"/>
                <a:sym typeface="Roboto"/>
              </a:rPr>
              <a:t>(mean Average Precision for Car/easy and 26.06 mAP overall.</a:t>
            </a:r>
            <a:endParaRPr sz="1800" dirty="0">
              <a:solidFill>
                <a:srgbClr val="003057"/>
              </a:solidFill>
              <a:latin typeface="Roboto"/>
              <a:ea typeface="Roboto"/>
              <a:cs typeface="Roboto"/>
              <a:sym typeface="Roboto"/>
            </a:endParaRPr>
          </a:p>
          <a:p>
            <a:pPr marL="177800" lvl="0" indent="-152400" algn="l" rtl="0">
              <a:lnSpc>
                <a:spcPct val="115000"/>
              </a:lnSpc>
              <a:spcBef>
                <a:spcPts val="0"/>
              </a:spcBef>
              <a:spcAft>
                <a:spcPts val="0"/>
              </a:spcAft>
              <a:buClr>
                <a:srgbClr val="003057"/>
              </a:buClr>
              <a:buSzPts val="1800"/>
              <a:buFont typeface="Roboto"/>
              <a:buChar char="•"/>
            </a:pPr>
            <a:r>
              <a:rPr lang="en" sz="1800" dirty="0">
                <a:solidFill>
                  <a:srgbClr val="003057"/>
                </a:solidFill>
                <a:latin typeface="Roboto"/>
                <a:ea typeface="Roboto"/>
                <a:cs typeface="Roboto"/>
                <a:sym typeface="Roboto"/>
              </a:rPr>
              <a:t>According to the KiTTi dataset, easy is characterized by large bounding boxes and less occlusion and obstacles for object detection.</a:t>
            </a:r>
            <a:endParaRPr sz="1800" dirty="0">
              <a:solidFill>
                <a:srgbClr val="003057"/>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6"/>
        <p:cNvGrpSpPr/>
        <p:nvPr/>
      </p:nvGrpSpPr>
      <p:grpSpPr>
        <a:xfrm>
          <a:off x="0" y="0"/>
          <a:ext cx="0" cy="0"/>
          <a:chOff x="0" y="0"/>
          <a:chExt cx="0" cy="0"/>
        </a:xfrm>
      </p:grpSpPr>
      <p:sp>
        <p:nvSpPr>
          <p:cNvPr id="307" name="Google Shape;307;p46"/>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a:t>Model Performance</a:t>
            </a:r>
            <a:endParaRPr/>
          </a:p>
        </p:txBody>
      </p:sp>
      <p:pic>
        <p:nvPicPr>
          <p:cNvPr id="308" name="Google Shape;308;p46" title="Chart"/>
          <p:cNvPicPr preferRelativeResize="0"/>
          <p:nvPr/>
        </p:nvPicPr>
        <p:blipFill>
          <a:blip r:embed="rId4">
            <a:alphaModFix/>
          </a:blip>
          <a:stretch>
            <a:fillRect/>
          </a:stretch>
        </p:blipFill>
        <p:spPr>
          <a:xfrm>
            <a:off x="1374725" y="1728925"/>
            <a:ext cx="5310699" cy="3283801"/>
          </a:xfrm>
          <a:prstGeom prst="rect">
            <a:avLst/>
          </a:prstGeom>
          <a:noFill/>
          <a:ln>
            <a:noFill/>
          </a:ln>
        </p:spPr>
      </p:pic>
      <p:sp>
        <p:nvSpPr>
          <p:cNvPr id="309" name="Google Shape;309;p46"/>
          <p:cNvSpPr txBox="1"/>
          <p:nvPr/>
        </p:nvSpPr>
        <p:spPr>
          <a:xfrm>
            <a:off x="363400" y="911650"/>
            <a:ext cx="7994700" cy="780300"/>
          </a:xfrm>
          <a:prstGeom prst="rect">
            <a:avLst/>
          </a:prstGeom>
          <a:noFill/>
          <a:ln>
            <a:noFill/>
          </a:ln>
        </p:spPr>
        <p:txBody>
          <a:bodyPr spcFirstLastPara="1" wrap="square" lIns="91425" tIns="91425" rIns="91425" bIns="91425" anchor="t" anchorCtr="0">
            <a:spAutoFit/>
          </a:bodyPr>
          <a:lstStyle/>
          <a:p>
            <a:pPr marL="177800" lvl="0" indent="-152400" algn="l" rtl="0">
              <a:lnSpc>
                <a:spcPct val="115000"/>
              </a:lnSpc>
              <a:spcBef>
                <a:spcPts val="0"/>
              </a:spcBef>
              <a:spcAft>
                <a:spcPts val="0"/>
              </a:spcAft>
              <a:buClr>
                <a:srgbClr val="003057"/>
              </a:buClr>
              <a:buSzPts val="1800"/>
              <a:buChar char="•"/>
            </a:pPr>
            <a:r>
              <a:rPr lang="en" sz="1800">
                <a:solidFill>
                  <a:srgbClr val="003057"/>
                </a:solidFill>
                <a:latin typeface="Roboto"/>
                <a:ea typeface="Roboto"/>
                <a:cs typeface="Roboto"/>
                <a:sym typeface="Roboto"/>
              </a:rPr>
              <a:t> As the complexity increases (small/ distant object with obstacles) or for less common objects like cyclists - our model struggles to perform.</a:t>
            </a:r>
            <a:endParaRPr sz="1800">
              <a:solidFill>
                <a:srgbClr val="003057"/>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3"/>
        <p:cNvGrpSpPr/>
        <p:nvPr/>
      </p:nvGrpSpPr>
      <p:grpSpPr>
        <a:xfrm>
          <a:off x="0" y="0"/>
          <a:ext cx="0" cy="0"/>
          <a:chOff x="0" y="0"/>
          <a:chExt cx="0" cy="0"/>
        </a:xfrm>
      </p:grpSpPr>
      <p:sp>
        <p:nvSpPr>
          <p:cNvPr id="314" name="Google Shape;314;p47"/>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dirty="0"/>
              <a:t>Model Performance</a:t>
            </a:r>
            <a:endParaRPr dirty="0"/>
          </a:p>
        </p:txBody>
      </p:sp>
      <p:sp>
        <p:nvSpPr>
          <p:cNvPr id="315" name="Google Shape;315;p47"/>
          <p:cNvSpPr txBox="1"/>
          <p:nvPr/>
        </p:nvSpPr>
        <p:spPr>
          <a:xfrm>
            <a:off x="590047" y="3580491"/>
            <a:ext cx="2764200" cy="874825"/>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300" dirty="0">
                <a:solidFill>
                  <a:srgbClr val="003057"/>
                </a:solidFill>
                <a:latin typeface="Roboto"/>
                <a:ea typeface="Roboto"/>
                <a:cs typeface="Roboto"/>
                <a:sym typeface="Roboto"/>
              </a:rPr>
              <a:t>Example of Easy scene (Less occlusion </a:t>
            </a:r>
            <a:endParaRPr sz="1300" dirty="0">
              <a:solidFill>
                <a:srgbClr val="003057"/>
              </a:solidFill>
              <a:latin typeface="Roboto"/>
              <a:ea typeface="Roboto"/>
              <a:cs typeface="Roboto"/>
              <a:sym typeface="Roboto"/>
            </a:endParaRPr>
          </a:p>
          <a:p>
            <a:pPr marL="0" lvl="0" indent="0" algn="ctr" rtl="0">
              <a:lnSpc>
                <a:spcPct val="115000"/>
              </a:lnSpc>
              <a:spcBef>
                <a:spcPts val="0"/>
              </a:spcBef>
              <a:spcAft>
                <a:spcPts val="0"/>
              </a:spcAft>
              <a:buNone/>
            </a:pPr>
            <a:r>
              <a:rPr lang="en" sz="1300" dirty="0">
                <a:solidFill>
                  <a:srgbClr val="003057"/>
                </a:solidFill>
                <a:latin typeface="Roboto"/>
                <a:ea typeface="Roboto"/>
                <a:cs typeface="Roboto"/>
                <a:sym typeface="Roboto"/>
              </a:rPr>
              <a:t>and big bounding box)</a:t>
            </a:r>
            <a:endParaRPr sz="1300" dirty="0">
              <a:solidFill>
                <a:srgbClr val="003057"/>
              </a:solidFill>
              <a:latin typeface="Roboto"/>
              <a:ea typeface="Roboto"/>
              <a:cs typeface="Roboto"/>
              <a:sym typeface="Roboto"/>
            </a:endParaRPr>
          </a:p>
        </p:txBody>
      </p:sp>
      <p:pic>
        <p:nvPicPr>
          <p:cNvPr id="316" name="Google Shape;316;p47"/>
          <p:cNvPicPr preferRelativeResize="0"/>
          <p:nvPr/>
        </p:nvPicPr>
        <p:blipFill rotWithShape="1">
          <a:blip r:embed="rId4">
            <a:alphaModFix/>
          </a:blip>
          <a:srcRect l="6782" r="64862"/>
          <a:stretch/>
        </p:blipFill>
        <p:spPr>
          <a:xfrm>
            <a:off x="718960" y="911641"/>
            <a:ext cx="2506375" cy="2668850"/>
          </a:xfrm>
          <a:prstGeom prst="rect">
            <a:avLst/>
          </a:prstGeom>
          <a:noFill/>
          <a:ln>
            <a:noFill/>
          </a:ln>
        </p:spPr>
      </p:pic>
      <p:pic>
        <p:nvPicPr>
          <p:cNvPr id="317" name="Google Shape;317;p47"/>
          <p:cNvPicPr preferRelativeResize="0"/>
          <p:nvPr/>
        </p:nvPicPr>
        <p:blipFill rotWithShape="1">
          <a:blip r:embed="rId5">
            <a:alphaModFix/>
          </a:blip>
          <a:srcRect r="59002"/>
          <a:stretch/>
        </p:blipFill>
        <p:spPr>
          <a:xfrm>
            <a:off x="4572000" y="911641"/>
            <a:ext cx="3748825" cy="2668850"/>
          </a:xfrm>
          <a:prstGeom prst="rect">
            <a:avLst/>
          </a:prstGeom>
          <a:noFill/>
          <a:ln>
            <a:noFill/>
          </a:ln>
        </p:spPr>
      </p:pic>
      <p:sp>
        <p:nvSpPr>
          <p:cNvPr id="318" name="Google Shape;318;p47"/>
          <p:cNvSpPr txBox="1"/>
          <p:nvPr/>
        </p:nvSpPr>
        <p:spPr>
          <a:xfrm>
            <a:off x="4840962" y="3580491"/>
            <a:ext cx="3210900" cy="615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300" dirty="0">
                <a:solidFill>
                  <a:srgbClr val="003057"/>
                </a:solidFill>
                <a:latin typeface="Roboto"/>
                <a:ea typeface="Roboto"/>
                <a:cs typeface="Roboto"/>
                <a:sym typeface="Roboto"/>
              </a:rPr>
              <a:t>Example of Hard (More occlusion/ blocking and many small bounding box)</a:t>
            </a: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2"/>
        <p:cNvGrpSpPr/>
        <p:nvPr/>
      </p:nvGrpSpPr>
      <p:grpSpPr>
        <a:xfrm>
          <a:off x="0" y="0"/>
          <a:ext cx="0" cy="0"/>
          <a:chOff x="0" y="0"/>
          <a:chExt cx="0" cy="0"/>
        </a:xfrm>
      </p:grpSpPr>
      <p:sp>
        <p:nvSpPr>
          <p:cNvPr id="323" name="Google Shape;323;p48"/>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a:t>Conclusion</a:t>
            </a:r>
            <a:endParaRPr/>
          </a:p>
        </p:txBody>
      </p:sp>
      <p:sp>
        <p:nvSpPr>
          <p:cNvPr id="324" name="Google Shape;324;p48"/>
          <p:cNvSpPr txBox="1">
            <a:spLocks noGrp="1"/>
          </p:cNvSpPr>
          <p:nvPr>
            <p:ph type="body" idx="1"/>
          </p:nvPr>
        </p:nvSpPr>
        <p:spPr>
          <a:xfrm>
            <a:off x="211410" y="911625"/>
            <a:ext cx="8858100" cy="3490800"/>
          </a:xfrm>
          <a:prstGeom prst="rect">
            <a:avLst/>
          </a:prstGeom>
          <a:noFill/>
          <a:ln>
            <a:noFill/>
          </a:ln>
        </p:spPr>
        <p:txBody>
          <a:bodyPr spcFirstLastPara="1" wrap="square" lIns="68575" tIns="34275" rIns="68575" bIns="34275" anchor="t" anchorCtr="0">
            <a:normAutofit/>
          </a:bodyPr>
          <a:lstStyle/>
          <a:p>
            <a:pPr marL="177800" lvl="0" indent="-135255" algn="l" rtl="0">
              <a:lnSpc>
                <a:spcPct val="150000"/>
              </a:lnSpc>
              <a:spcBef>
                <a:spcPts val="0"/>
              </a:spcBef>
              <a:spcAft>
                <a:spcPts val="0"/>
              </a:spcAft>
              <a:buClr>
                <a:srgbClr val="003057"/>
              </a:buClr>
              <a:buSzPct val="100000"/>
              <a:buChar char="•"/>
            </a:pPr>
            <a:r>
              <a:rPr lang="en" sz="1600" dirty="0"/>
              <a:t>Our model performs well for easy car scenes in the KiTTi dataset with a </a:t>
            </a:r>
            <a:r>
              <a:rPr lang="en" sz="1600" b="1" dirty="0"/>
              <a:t>mAP of 58</a:t>
            </a:r>
            <a:r>
              <a:rPr lang="en" sz="1600" dirty="0"/>
              <a:t>. </a:t>
            </a:r>
            <a:endParaRPr sz="1600" dirty="0"/>
          </a:p>
          <a:p>
            <a:pPr marL="177800" lvl="0" indent="-135255" algn="l" rtl="0">
              <a:lnSpc>
                <a:spcPct val="150000"/>
              </a:lnSpc>
              <a:spcBef>
                <a:spcPts val="0"/>
              </a:spcBef>
              <a:spcAft>
                <a:spcPts val="0"/>
              </a:spcAft>
              <a:buClr>
                <a:srgbClr val="003057"/>
              </a:buClr>
              <a:buSzPct val="100000"/>
              <a:buChar char="•"/>
            </a:pPr>
            <a:r>
              <a:rPr lang="en" sz="1600" dirty="0"/>
              <a:t>This is a pretty good score considering we have significantly reduced the number of voxels/ features from 12000 to 100 in a stacked pointpillar to fit the model into Intel NCS Myriad stick.</a:t>
            </a:r>
            <a:endParaRPr sz="1600" dirty="0"/>
          </a:p>
          <a:p>
            <a:pPr marL="177800" lvl="0" indent="-135255" algn="l" rtl="0">
              <a:lnSpc>
                <a:spcPct val="150000"/>
              </a:lnSpc>
              <a:spcBef>
                <a:spcPts val="0"/>
              </a:spcBef>
              <a:spcAft>
                <a:spcPts val="0"/>
              </a:spcAft>
              <a:buSzPct val="100000"/>
              <a:buChar char="•"/>
            </a:pPr>
            <a:r>
              <a:rPr lang="en" sz="1600" dirty="0"/>
              <a:t>The overall mAP is however low (~26) due to the class imbalance in the training data - most of the scenes contain cars and the occurrence of pedestrians and cyclists are less.</a:t>
            </a:r>
          </a:p>
          <a:p>
            <a:pPr marL="177800" lvl="0" indent="-135255" algn="l" rtl="0">
              <a:lnSpc>
                <a:spcPct val="150000"/>
              </a:lnSpc>
              <a:spcBef>
                <a:spcPts val="0"/>
              </a:spcBef>
              <a:spcAft>
                <a:spcPts val="0"/>
              </a:spcAft>
              <a:buSzPct val="100000"/>
              <a:buChar char="•"/>
            </a:pPr>
            <a:r>
              <a:rPr lang="en" sz="1600" dirty="0"/>
              <a:t>We will be able to fix this by using data imbalance handling algorithm like SMOTE algorithm.</a:t>
            </a:r>
          </a:p>
          <a:p>
            <a:pPr marL="177800" lvl="0" indent="-135255" algn="l" rtl="0">
              <a:lnSpc>
                <a:spcPct val="150000"/>
              </a:lnSpc>
              <a:spcBef>
                <a:spcPts val="0"/>
              </a:spcBef>
              <a:spcAft>
                <a:spcPts val="0"/>
              </a:spcAft>
              <a:buSzPct val="100000"/>
              <a:buChar char="•"/>
            </a:pPr>
            <a:r>
              <a:rPr lang="en" sz="1600" dirty="0"/>
              <a:t>More information on 3D object detection performance can be seen in my </a:t>
            </a:r>
            <a:r>
              <a:rPr lang="en" sz="1600" dirty="0">
                <a:hlinkClick r:id="rId4"/>
              </a:rPr>
              <a:t>tech review</a:t>
            </a:r>
            <a:r>
              <a:rPr lang="en" sz="1600" dirty="0"/>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2"/>
        <p:cNvGrpSpPr/>
        <p:nvPr/>
      </p:nvGrpSpPr>
      <p:grpSpPr>
        <a:xfrm>
          <a:off x="0" y="0"/>
          <a:ext cx="0" cy="0"/>
          <a:chOff x="0" y="0"/>
          <a:chExt cx="0" cy="0"/>
        </a:xfrm>
      </p:grpSpPr>
      <p:sp>
        <p:nvSpPr>
          <p:cNvPr id="323" name="Google Shape;323;p48"/>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a:t>Conclusion</a:t>
            </a:r>
            <a:endParaRPr/>
          </a:p>
        </p:txBody>
      </p:sp>
      <p:sp>
        <p:nvSpPr>
          <p:cNvPr id="324" name="Google Shape;324;p48"/>
          <p:cNvSpPr txBox="1">
            <a:spLocks noGrp="1"/>
          </p:cNvSpPr>
          <p:nvPr>
            <p:ph type="body" idx="1"/>
          </p:nvPr>
        </p:nvSpPr>
        <p:spPr>
          <a:xfrm>
            <a:off x="285750" y="911625"/>
            <a:ext cx="8858100" cy="3490800"/>
          </a:xfrm>
          <a:prstGeom prst="rect">
            <a:avLst/>
          </a:prstGeom>
          <a:noFill/>
          <a:ln>
            <a:noFill/>
          </a:ln>
        </p:spPr>
        <p:txBody>
          <a:bodyPr spcFirstLastPara="1" wrap="square" lIns="68575" tIns="34275" rIns="68575" bIns="34275" anchor="t" anchorCtr="0">
            <a:normAutofit fontScale="92500"/>
          </a:bodyPr>
          <a:lstStyle/>
          <a:p>
            <a:pPr marL="177800" lvl="0" indent="-135255" algn="l" rtl="0">
              <a:lnSpc>
                <a:spcPct val="150000"/>
              </a:lnSpc>
              <a:spcBef>
                <a:spcPts val="0"/>
              </a:spcBef>
              <a:spcAft>
                <a:spcPts val="0"/>
              </a:spcAft>
              <a:buSzPct val="100000"/>
              <a:buChar char="•"/>
            </a:pPr>
            <a:r>
              <a:rPr lang="en-US" sz="1800" dirty="0"/>
              <a:t>LiDAR detects all the obstacles, and we can see a lot of false positives – these can be removed/ optimized by tuning the inference by adjusting various parameters by running experiments.</a:t>
            </a:r>
            <a:endParaRPr sz="1800" dirty="0"/>
          </a:p>
          <a:p>
            <a:pPr marL="177800" lvl="0" indent="-135255" algn="l" rtl="0">
              <a:lnSpc>
                <a:spcPct val="150000"/>
              </a:lnSpc>
              <a:spcBef>
                <a:spcPts val="0"/>
              </a:spcBef>
              <a:spcAft>
                <a:spcPts val="0"/>
              </a:spcAft>
              <a:buSzPct val="100000"/>
              <a:buChar char="•"/>
            </a:pPr>
            <a:r>
              <a:rPr lang="en" sz="1800" dirty="0"/>
              <a:t>We will further tweak the model inference by playing around with NMS thresholds, number of features etc. to improve the model performance. </a:t>
            </a:r>
            <a:endParaRPr sz="1800" dirty="0"/>
          </a:p>
          <a:p>
            <a:pPr marL="177800" lvl="0" indent="-135255" algn="l" rtl="0">
              <a:lnSpc>
                <a:spcPct val="150000"/>
              </a:lnSpc>
              <a:spcBef>
                <a:spcPts val="0"/>
              </a:spcBef>
              <a:spcAft>
                <a:spcPts val="0"/>
              </a:spcAft>
              <a:buSzPct val="100000"/>
              <a:buChar char="•"/>
            </a:pPr>
            <a:r>
              <a:rPr lang="en" sz="1800" dirty="0"/>
              <a:t>We can see that the model inference time </a:t>
            </a:r>
            <a:r>
              <a:rPr lang="en" sz="1800" b="1" dirty="0"/>
              <a:t>improves ~2x </a:t>
            </a:r>
            <a:r>
              <a:rPr lang="en" sz="1800" dirty="0"/>
              <a:t>when another NCS2 device is added. This is possible due to OpenVINO optimization for multi stick configuration. We will experiment with more devices in the future as shows in EVA paper.</a:t>
            </a:r>
            <a:endParaRPr sz="1800" dirty="0"/>
          </a:p>
        </p:txBody>
      </p:sp>
    </p:spTree>
    <p:extLst>
      <p:ext uri="{BB962C8B-B14F-4D97-AF65-F5344CB8AC3E}">
        <p14:creationId xmlns:p14="http://schemas.microsoft.com/office/powerpoint/2010/main" val="33984236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chemeClr val="dk1"/>
              </a:buClr>
              <a:buSzPct val="40740"/>
              <a:buFont typeface="Arial"/>
              <a:buNone/>
            </a:pPr>
            <a:r>
              <a:rPr lang="en-US" dirty="0"/>
              <a:t>Open-Source Code References</a:t>
            </a:r>
            <a:endParaRPr dirty="0"/>
          </a:p>
          <a:p>
            <a:pPr marL="0" lvl="0" indent="0" algn="l" rtl="0">
              <a:spcBef>
                <a:spcPts val="0"/>
              </a:spcBef>
              <a:spcAft>
                <a:spcPts val="0"/>
              </a:spcAft>
              <a:buNone/>
            </a:pPr>
            <a:endParaRPr dirty="0"/>
          </a:p>
        </p:txBody>
      </p:sp>
      <p:sp>
        <p:nvSpPr>
          <p:cNvPr id="330" name="Google Shape;330;p49"/>
          <p:cNvSpPr txBox="1">
            <a:spLocks noGrp="1"/>
          </p:cNvSpPr>
          <p:nvPr>
            <p:ph type="body" idx="1"/>
          </p:nvPr>
        </p:nvSpPr>
        <p:spPr>
          <a:xfrm>
            <a:off x="311700" y="929448"/>
            <a:ext cx="8520600" cy="3416400"/>
          </a:xfrm>
          <a:prstGeom prst="rect">
            <a:avLst/>
          </a:prstGeom>
        </p:spPr>
        <p:txBody>
          <a:bodyPr spcFirstLastPara="1" wrap="square" lIns="68575" tIns="34275" rIns="68575" bIns="34275" anchor="t" anchorCtr="0">
            <a:noAutofit/>
          </a:bodyPr>
          <a:lstStyle/>
          <a:p>
            <a:pPr marL="154385" lvl="0" indent="0" algn="l" rtl="0">
              <a:lnSpc>
                <a:spcPct val="105000"/>
              </a:lnSpc>
              <a:spcBef>
                <a:spcPts val="800"/>
              </a:spcBef>
              <a:spcAft>
                <a:spcPts val="0"/>
              </a:spcAft>
              <a:buSzPts val="1169"/>
              <a:buNone/>
            </a:pPr>
            <a:r>
              <a:rPr lang="en-US" sz="1200" b="1" dirty="0" err="1"/>
              <a:t>OpenPCDet</a:t>
            </a:r>
            <a:r>
              <a:rPr lang="en-US" sz="1200" b="1" dirty="0"/>
              <a:t> </a:t>
            </a:r>
            <a:r>
              <a:rPr lang="en-US" sz="1200" dirty="0"/>
              <a:t>: </a:t>
            </a:r>
            <a:r>
              <a:rPr lang="en-US" sz="1200" dirty="0">
                <a:hlinkClick r:id="rId3"/>
              </a:rPr>
              <a:t>https://github.com/open-mmlab/OpenPCDet</a:t>
            </a:r>
            <a:endParaRPr lang="en-US" sz="1200" dirty="0"/>
          </a:p>
          <a:p>
            <a:pPr marL="154385" lvl="0" indent="0" algn="l" rtl="0">
              <a:lnSpc>
                <a:spcPct val="105000"/>
              </a:lnSpc>
              <a:spcBef>
                <a:spcPts val="800"/>
              </a:spcBef>
              <a:spcAft>
                <a:spcPts val="0"/>
              </a:spcAft>
              <a:buSzPts val="1169"/>
              <a:buNone/>
            </a:pPr>
            <a:r>
              <a:rPr lang="en-US" sz="1200" b="1" dirty="0"/>
              <a:t>Fast EVA : </a:t>
            </a:r>
            <a:r>
              <a:rPr lang="en-US" sz="1200" dirty="0">
                <a:hlinkClick r:id="rId4"/>
              </a:rPr>
              <a:t>https://github.com/git-disl/EVA</a:t>
            </a:r>
            <a:endParaRPr lang="en-US" sz="1200" dirty="0"/>
          </a:p>
          <a:p>
            <a:pPr marL="154385" lvl="0" indent="0" algn="l" rtl="0">
              <a:lnSpc>
                <a:spcPct val="105000"/>
              </a:lnSpc>
              <a:spcBef>
                <a:spcPts val="800"/>
              </a:spcBef>
              <a:spcAft>
                <a:spcPts val="0"/>
              </a:spcAft>
              <a:buSzPts val="1169"/>
              <a:buNone/>
            </a:pPr>
            <a:r>
              <a:rPr lang="en-US" sz="1200" b="1" dirty="0"/>
              <a:t>Intel OpenVINO </a:t>
            </a:r>
            <a:r>
              <a:rPr lang="en-US" sz="1200" b="1" dirty="0" err="1"/>
              <a:t>Pointpillars</a:t>
            </a:r>
            <a:r>
              <a:rPr lang="en-US" sz="1200" b="1" dirty="0"/>
              <a:t> : </a:t>
            </a:r>
            <a:r>
              <a:rPr lang="en-US" sz="1200" dirty="0">
                <a:hlinkClick r:id="rId5"/>
              </a:rPr>
              <a:t>https://github.com/intel/OpenVINO-optimization-for-PointPillars</a:t>
            </a:r>
            <a:endParaRPr lang="en-US" sz="1200" dirty="0"/>
          </a:p>
          <a:p>
            <a:pPr marL="154385" lvl="0" indent="0" algn="l" rtl="0">
              <a:lnSpc>
                <a:spcPct val="105000"/>
              </a:lnSpc>
              <a:spcBef>
                <a:spcPts val="800"/>
              </a:spcBef>
              <a:spcAft>
                <a:spcPts val="0"/>
              </a:spcAft>
              <a:buSzPts val="1169"/>
              <a:buNone/>
            </a:pPr>
            <a:r>
              <a:rPr lang="en-US" sz="1200" b="1" dirty="0" err="1"/>
              <a:t>Nutomy</a:t>
            </a:r>
            <a:r>
              <a:rPr lang="en-US" sz="1200" b="1" dirty="0"/>
              <a:t> </a:t>
            </a:r>
            <a:r>
              <a:rPr lang="en-US" sz="1200" b="1" dirty="0" err="1"/>
              <a:t>Pointpillars</a:t>
            </a:r>
            <a:r>
              <a:rPr lang="en-US" sz="1200" b="1" dirty="0"/>
              <a:t> : </a:t>
            </a:r>
            <a:r>
              <a:rPr lang="en-US" sz="1200" dirty="0">
                <a:hlinkClick r:id="rId6"/>
              </a:rPr>
              <a:t>https://github.com/SmallMunich/nutonomy_pointpillars</a:t>
            </a:r>
            <a:endParaRPr lang="en-US" sz="1200" dirty="0"/>
          </a:p>
          <a:p>
            <a:pPr marL="154385" lvl="0" indent="0" algn="l" rtl="0">
              <a:lnSpc>
                <a:spcPct val="105000"/>
              </a:lnSpc>
              <a:spcBef>
                <a:spcPts val="800"/>
              </a:spcBef>
              <a:spcAft>
                <a:spcPts val="0"/>
              </a:spcAft>
              <a:buSzPts val="1169"/>
              <a:buNone/>
            </a:pPr>
            <a:endParaRPr lang="en-US" sz="900" b="1" dirty="0"/>
          </a:p>
          <a:p>
            <a:pPr marL="154385" lvl="0" indent="0" algn="l" rtl="0">
              <a:lnSpc>
                <a:spcPct val="105000"/>
              </a:lnSpc>
              <a:spcBef>
                <a:spcPts val="800"/>
              </a:spcBef>
              <a:spcAft>
                <a:spcPts val="0"/>
              </a:spcAft>
              <a:buSzPts val="1169"/>
              <a:buNone/>
            </a:pPr>
            <a:endParaRPr lang="en-US" sz="900" b="1" dirty="0"/>
          </a:p>
          <a:p>
            <a:pPr marL="154385" lvl="0" indent="0" algn="l" rtl="0">
              <a:lnSpc>
                <a:spcPct val="105000"/>
              </a:lnSpc>
              <a:spcBef>
                <a:spcPts val="800"/>
              </a:spcBef>
              <a:spcAft>
                <a:spcPts val="0"/>
              </a:spcAft>
              <a:buSzPts val="1169"/>
              <a:buNone/>
            </a:pPr>
            <a:endParaRPr sz="9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chemeClr val="dk1"/>
              </a:buClr>
              <a:buSzPct val="40740"/>
              <a:buFont typeface="Arial"/>
              <a:buNone/>
            </a:pPr>
            <a:r>
              <a:rPr lang="en-US" dirty="0"/>
              <a:t>References</a:t>
            </a:r>
            <a:endParaRPr dirty="0"/>
          </a:p>
          <a:p>
            <a:pPr marL="0" lvl="0" indent="0" algn="l" rtl="0">
              <a:spcBef>
                <a:spcPts val="0"/>
              </a:spcBef>
              <a:spcAft>
                <a:spcPts val="0"/>
              </a:spcAft>
              <a:buNone/>
            </a:pPr>
            <a:endParaRPr dirty="0"/>
          </a:p>
        </p:txBody>
      </p:sp>
      <p:sp>
        <p:nvSpPr>
          <p:cNvPr id="330" name="Google Shape;330;p49"/>
          <p:cNvSpPr txBox="1">
            <a:spLocks noGrp="1"/>
          </p:cNvSpPr>
          <p:nvPr>
            <p:ph type="body" idx="1"/>
          </p:nvPr>
        </p:nvSpPr>
        <p:spPr>
          <a:xfrm>
            <a:off x="311700" y="929448"/>
            <a:ext cx="8520600" cy="3416400"/>
          </a:xfrm>
          <a:prstGeom prst="rect">
            <a:avLst/>
          </a:prstGeom>
        </p:spPr>
        <p:txBody>
          <a:bodyPr spcFirstLastPara="1" wrap="square" lIns="68575" tIns="34275" rIns="68575" bIns="34275" anchor="t" anchorCtr="0">
            <a:noAutofit/>
          </a:bodyPr>
          <a:lstStyle/>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[1]  R. </a:t>
            </a:r>
            <a:r>
              <a:rPr lang="en-US" sz="1100" dirty="0" err="1">
                <a:effectLst/>
                <a:latin typeface="Calibri" panose="020F0502020204030204" pitchFamily="34" charset="0"/>
                <a:ea typeface="Calibri" panose="020F0502020204030204" pitchFamily="34" charset="0"/>
                <a:cs typeface="Calibri" panose="020F0502020204030204" pitchFamily="34" charset="0"/>
              </a:rPr>
              <a:t>Girshick</a:t>
            </a:r>
            <a:r>
              <a:rPr lang="en-US" sz="1100" dirty="0">
                <a:effectLst/>
                <a:latin typeface="Calibri" panose="020F0502020204030204" pitchFamily="34" charset="0"/>
                <a:ea typeface="Calibri" panose="020F0502020204030204" pitchFamily="34" charset="0"/>
                <a:cs typeface="Calibri" panose="020F0502020204030204" pitchFamily="34" charset="0"/>
              </a:rPr>
              <a:t>, J. Donahue, T. Darrell, and J. Malik. Rich feature hierarchies for accurate object detection and semantic segmentation. In The IEEE Conference on Computer Vision and Pattern Recognition (CVPR), 2014.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[2] K. He, G. </a:t>
            </a:r>
            <a:r>
              <a:rPr lang="en-US" sz="1100" dirty="0" err="1">
                <a:effectLst/>
                <a:latin typeface="Calibri" panose="020F0502020204030204" pitchFamily="34" charset="0"/>
                <a:ea typeface="Calibri" panose="020F0502020204030204" pitchFamily="34" charset="0"/>
                <a:cs typeface="Calibri" panose="020F0502020204030204" pitchFamily="34" charset="0"/>
              </a:rPr>
              <a:t>Gkioxari</a:t>
            </a:r>
            <a:r>
              <a:rPr lang="en-US" sz="1100" dirty="0">
                <a:effectLst/>
                <a:latin typeface="Calibri" panose="020F0502020204030204" pitchFamily="34" charset="0"/>
                <a:ea typeface="Calibri" panose="020F0502020204030204" pitchFamily="34" charset="0"/>
                <a:cs typeface="Calibri" panose="020F0502020204030204" pitchFamily="34" charset="0"/>
              </a:rPr>
              <a:t>, P. Dollar, and R. </a:t>
            </a:r>
            <a:r>
              <a:rPr lang="en-US" sz="1100" dirty="0" err="1">
                <a:effectLst/>
                <a:latin typeface="Calibri" panose="020F0502020204030204" pitchFamily="34" charset="0"/>
                <a:ea typeface="Calibri" panose="020F0502020204030204" pitchFamily="34" charset="0"/>
                <a:cs typeface="Calibri" panose="020F0502020204030204" pitchFamily="34" charset="0"/>
              </a:rPr>
              <a:t>Girshick</a:t>
            </a:r>
            <a:r>
              <a:rPr lang="en-US" sz="1100" dirty="0">
                <a:effectLst/>
                <a:latin typeface="Calibri" panose="020F0502020204030204" pitchFamily="34" charset="0"/>
                <a:ea typeface="Calibri" panose="020F0502020204030204" pitchFamily="34" charset="0"/>
                <a:cs typeface="Calibri" panose="020F0502020204030204" pitchFamily="34" charset="0"/>
              </a:rPr>
              <a:t>. Mask R-CNN. In ´ The International Conference on Computer Vision (ICCV), 2017.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[3] S. Ren, K. He, R. </a:t>
            </a:r>
            <a:r>
              <a:rPr lang="en-US" sz="1100" dirty="0" err="1">
                <a:effectLst/>
                <a:latin typeface="Calibri" panose="020F0502020204030204" pitchFamily="34" charset="0"/>
                <a:ea typeface="Calibri" panose="020F0502020204030204" pitchFamily="34" charset="0"/>
                <a:cs typeface="Calibri" panose="020F0502020204030204" pitchFamily="34" charset="0"/>
              </a:rPr>
              <a:t>Girshick</a:t>
            </a:r>
            <a:r>
              <a:rPr lang="en-US" sz="1100" dirty="0">
                <a:effectLst/>
                <a:latin typeface="Calibri" panose="020F0502020204030204" pitchFamily="34" charset="0"/>
                <a:ea typeface="Calibri" panose="020F0502020204030204" pitchFamily="34" charset="0"/>
                <a:cs typeface="Calibri" panose="020F0502020204030204" pitchFamily="34" charset="0"/>
              </a:rPr>
              <a:t>, and J. Sun. Faster R-CNN: Towards real-time object detection with region proposal networks. In Neural Information Processing Systems (</a:t>
            </a:r>
            <a:r>
              <a:rPr lang="en-US" sz="1100" dirty="0" err="1">
                <a:effectLst/>
                <a:latin typeface="Calibri" panose="020F0502020204030204" pitchFamily="34" charset="0"/>
                <a:ea typeface="Calibri" panose="020F0502020204030204" pitchFamily="34" charset="0"/>
                <a:cs typeface="Calibri" panose="020F0502020204030204" pitchFamily="34" charset="0"/>
              </a:rPr>
              <a:t>NeurIPS</a:t>
            </a:r>
            <a:r>
              <a:rPr lang="en-US" sz="1100" dirty="0">
                <a:effectLst/>
                <a:latin typeface="Calibri" panose="020F0502020204030204" pitchFamily="34" charset="0"/>
                <a:ea typeface="Calibri" panose="020F0502020204030204" pitchFamily="34" charset="0"/>
                <a:cs typeface="Calibri" panose="020F0502020204030204" pitchFamily="34" charset="0"/>
              </a:rPr>
              <a:t>), 2015.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[4] Arsalan </a:t>
            </a:r>
            <a:r>
              <a:rPr lang="en-US" sz="1100" dirty="0" err="1">
                <a:effectLst/>
                <a:latin typeface="Calibri" panose="020F0502020204030204" pitchFamily="34" charset="0"/>
                <a:ea typeface="Calibri" panose="020F0502020204030204" pitchFamily="34" charset="0"/>
                <a:cs typeface="Calibri" panose="020F0502020204030204" pitchFamily="34" charset="0"/>
              </a:rPr>
              <a:t>Mousavian</a:t>
            </a:r>
            <a:r>
              <a:rPr lang="en-US" sz="1100" dirty="0">
                <a:effectLst/>
                <a:latin typeface="Calibri" panose="020F0502020204030204" pitchFamily="34" charset="0"/>
                <a:ea typeface="Calibri" panose="020F0502020204030204" pitchFamily="34" charset="0"/>
                <a:cs typeface="Calibri" panose="020F0502020204030204" pitchFamily="34" charset="0"/>
              </a:rPr>
              <a:t> et al. “3d bounding box estimation using deep learning and geometry”. In: Proceedings of the IEEE Conference on Computer Vision and Pattern Recognition. 2017, pp. 7074–7082.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[5] Wang, Yue, Vitor Campagnolo </a:t>
            </a:r>
            <a:r>
              <a:rPr lang="en-US" sz="1100" dirty="0" err="1">
                <a:effectLst/>
                <a:latin typeface="Calibri" panose="020F0502020204030204" pitchFamily="34" charset="0"/>
                <a:ea typeface="Calibri" panose="020F0502020204030204" pitchFamily="34" charset="0"/>
                <a:cs typeface="Calibri" panose="020F0502020204030204" pitchFamily="34" charset="0"/>
              </a:rPr>
              <a:t>Guizilini</a:t>
            </a:r>
            <a:r>
              <a:rPr lang="en-US" sz="1100" dirty="0">
                <a:effectLst/>
                <a:latin typeface="Calibri" panose="020F0502020204030204" pitchFamily="34" charset="0"/>
                <a:ea typeface="Calibri" panose="020F0502020204030204" pitchFamily="34" charset="0"/>
                <a:cs typeface="Calibri" panose="020F0502020204030204" pitchFamily="34" charset="0"/>
              </a:rPr>
              <a:t>, </a:t>
            </a:r>
            <a:r>
              <a:rPr lang="en-US" sz="1100" dirty="0" err="1">
                <a:effectLst/>
                <a:latin typeface="Calibri" panose="020F0502020204030204" pitchFamily="34" charset="0"/>
                <a:ea typeface="Calibri" panose="020F0502020204030204" pitchFamily="34" charset="0"/>
                <a:cs typeface="Calibri" panose="020F0502020204030204" pitchFamily="34" charset="0"/>
              </a:rPr>
              <a:t>Tianyuan</a:t>
            </a:r>
            <a:r>
              <a:rPr lang="en-US" sz="1100" dirty="0">
                <a:effectLst/>
                <a:latin typeface="Calibri" panose="020F0502020204030204" pitchFamily="34" charset="0"/>
                <a:ea typeface="Calibri" panose="020F0502020204030204" pitchFamily="34" charset="0"/>
                <a:cs typeface="Calibri" panose="020F0502020204030204" pitchFamily="34" charset="0"/>
              </a:rPr>
              <a:t> Zhang, </a:t>
            </a:r>
            <a:r>
              <a:rPr lang="en-US" sz="1100" dirty="0" err="1">
                <a:effectLst/>
                <a:latin typeface="Calibri" panose="020F0502020204030204" pitchFamily="34" charset="0"/>
                <a:ea typeface="Calibri" panose="020F0502020204030204" pitchFamily="34" charset="0"/>
                <a:cs typeface="Calibri" panose="020F0502020204030204" pitchFamily="34" charset="0"/>
              </a:rPr>
              <a:t>Yilun</a:t>
            </a:r>
            <a:r>
              <a:rPr lang="en-US" sz="1100" dirty="0">
                <a:effectLst/>
                <a:latin typeface="Calibri" panose="020F0502020204030204" pitchFamily="34" charset="0"/>
                <a:ea typeface="Calibri" panose="020F0502020204030204" pitchFamily="34" charset="0"/>
                <a:cs typeface="Calibri" panose="020F0502020204030204" pitchFamily="34" charset="0"/>
              </a:rPr>
              <a:t> Wang, Hang Zhao, and Justin Solomon. "Detr3d: 3d object detection from multi-view images via 3d-to-2d queries." In Conference on Robot Learning, pp. 180-191. PMLR, 2022.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[6] Peng, </a:t>
            </a:r>
            <a:r>
              <a:rPr lang="en-US" sz="1100" dirty="0" err="1">
                <a:effectLst/>
                <a:latin typeface="Calibri" panose="020F0502020204030204" pitchFamily="34" charset="0"/>
                <a:ea typeface="Calibri" panose="020F0502020204030204" pitchFamily="34" charset="0"/>
                <a:cs typeface="Calibri" panose="020F0502020204030204" pitchFamily="34" charset="0"/>
              </a:rPr>
              <a:t>Xidong</a:t>
            </a:r>
            <a:r>
              <a:rPr lang="en-US" sz="1100" dirty="0">
                <a:effectLst/>
                <a:latin typeface="Calibri" panose="020F0502020204030204" pitchFamily="34" charset="0"/>
                <a:ea typeface="Calibri" panose="020F0502020204030204" pitchFamily="34" charset="0"/>
                <a:cs typeface="Calibri" panose="020F0502020204030204" pitchFamily="34" charset="0"/>
              </a:rPr>
              <a:t>, </a:t>
            </a:r>
            <a:r>
              <a:rPr lang="en-US" sz="1100" dirty="0" err="1">
                <a:effectLst/>
                <a:latin typeface="Calibri" panose="020F0502020204030204" pitchFamily="34" charset="0"/>
                <a:ea typeface="Calibri" panose="020F0502020204030204" pitchFamily="34" charset="0"/>
                <a:cs typeface="Calibri" panose="020F0502020204030204" pitchFamily="34" charset="0"/>
              </a:rPr>
              <a:t>Xinge</a:t>
            </a:r>
            <a:r>
              <a:rPr lang="en-US" sz="1100" dirty="0">
                <a:effectLst/>
                <a:latin typeface="Calibri" panose="020F0502020204030204" pitchFamily="34" charset="0"/>
                <a:ea typeface="Calibri" panose="020F0502020204030204" pitchFamily="34" charset="0"/>
                <a:cs typeface="Calibri" panose="020F0502020204030204" pitchFamily="34" charset="0"/>
              </a:rPr>
              <a:t> Zhu, Tai Wang, and </a:t>
            </a:r>
            <a:r>
              <a:rPr lang="en-US" sz="1100" dirty="0" err="1">
                <a:effectLst/>
                <a:latin typeface="Calibri" panose="020F0502020204030204" pitchFamily="34" charset="0"/>
                <a:ea typeface="Calibri" panose="020F0502020204030204" pitchFamily="34" charset="0"/>
                <a:cs typeface="Calibri" panose="020F0502020204030204" pitchFamily="34" charset="0"/>
              </a:rPr>
              <a:t>Yuexin</a:t>
            </a:r>
            <a:r>
              <a:rPr lang="en-US" sz="1100" dirty="0">
                <a:effectLst/>
                <a:latin typeface="Calibri" panose="020F0502020204030204" pitchFamily="34" charset="0"/>
                <a:ea typeface="Calibri" panose="020F0502020204030204" pitchFamily="34" charset="0"/>
                <a:cs typeface="Calibri" panose="020F0502020204030204" pitchFamily="34" charset="0"/>
              </a:rPr>
              <a:t> Ma. "Side: Center-based stereo 3d detector with structure-aware instance depth estimation." In Proceedings of the IEEE/CVF Winter Conference on Applications of Computer Vision, pp. 119-128. 2022.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[7] Zhou, Yin, and </a:t>
            </a:r>
            <a:r>
              <a:rPr lang="en-US" sz="1100" dirty="0" err="1">
                <a:effectLst/>
                <a:latin typeface="Calibri" panose="020F0502020204030204" pitchFamily="34" charset="0"/>
                <a:ea typeface="Calibri" panose="020F0502020204030204" pitchFamily="34" charset="0"/>
                <a:cs typeface="Calibri" panose="020F0502020204030204" pitchFamily="34" charset="0"/>
              </a:rPr>
              <a:t>Oncel</a:t>
            </a:r>
            <a:r>
              <a:rPr lang="en-US" sz="1100" dirty="0">
                <a:effectLst/>
                <a:latin typeface="Calibri" panose="020F0502020204030204" pitchFamily="34" charset="0"/>
                <a:ea typeface="Calibri" panose="020F0502020204030204" pitchFamily="34" charset="0"/>
                <a:cs typeface="Calibri" panose="020F0502020204030204" pitchFamily="34" charset="0"/>
              </a:rPr>
              <a:t> </a:t>
            </a:r>
            <a:r>
              <a:rPr lang="en-US" sz="1100" dirty="0" err="1">
                <a:effectLst/>
                <a:latin typeface="Calibri" panose="020F0502020204030204" pitchFamily="34" charset="0"/>
                <a:ea typeface="Calibri" panose="020F0502020204030204" pitchFamily="34" charset="0"/>
                <a:cs typeface="Calibri" panose="020F0502020204030204" pitchFamily="34" charset="0"/>
              </a:rPr>
              <a:t>Tuzel</a:t>
            </a:r>
            <a:r>
              <a:rPr lang="en-US" sz="1100" dirty="0">
                <a:effectLst/>
                <a:latin typeface="Calibri" panose="020F0502020204030204" pitchFamily="34" charset="0"/>
                <a:ea typeface="Calibri" panose="020F0502020204030204" pitchFamily="34" charset="0"/>
                <a:cs typeface="Calibri" panose="020F0502020204030204" pitchFamily="34" charset="0"/>
              </a:rPr>
              <a:t>. "</a:t>
            </a:r>
            <a:r>
              <a:rPr lang="en-US" sz="1100" dirty="0" err="1">
                <a:effectLst/>
                <a:latin typeface="Calibri" panose="020F0502020204030204" pitchFamily="34" charset="0"/>
                <a:ea typeface="Calibri" panose="020F0502020204030204" pitchFamily="34" charset="0"/>
                <a:cs typeface="Calibri" panose="020F0502020204030204" pitchFamily="34" charset="0"/>
              </a:rPr>
              <a:t>Voxelnet</a:t>
            </a:r>
            <a:r>
              <a:rPr lang="en-US" sz="1100" dirty="0">
                <a:effectLst/>
                <a:latin typeface="Calibri" panose="020F0502020204030204" pitchFamily="34" charset="0"/>
                <a:ea typeface="Calibri" panose="020F0502020204030204" pitchFamily="34" charset="0"/>
                <a:cs typeface="Calibri" panose="020F0502020204030204" pitchFamily="34" charset="0"/>
              </a:rPr>
              <a:t>: End-to-end learning for point cloud based 3d object detection." In Proceedings of the IEEE conference on computer vision and pattern recognition, pp. 4490-4499. 2018.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457200" lvl="0" indent="-302815" algn="l" rtl="0">
              <a:lnSpc>
                <a:spcPct val="105000"/>
              </a:lnSpc>
              <a:spcBef>
                <a:spcPts val="800"/>
              </a:spcBef>
              <a:spcAft>
                <a:spcPts val="0"/>
              </a:spcAft>
              <a:buSzPts val="1169"/>
              <a:buChar char="-"/>
            </a:pPr>
            <a:endParaRPr sz="900" b="1" dirty="0"/>
          </a:p>
        </p:txBody>
      </p:sp>
    </p:spTree>
    <p:extLst>
      <p:ext uri="{BB962C8B-B14F-4D97-AF65-F5344CB8AC3E}">
        <p14:creationId xmlns:p14="http://schemas.microsoft.com/office/powerpoint/2010/main" val="21395584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chemeClr val="dk1"/>
              </a:buClr>
              <a:buSzPct val="40740"/>
              <a:buFont typeface="Arial"/>
              <a:buNone/>
            </a:pPr>
            <a:r>
              <a:rPr lang="en-US" dirty="0"/>
              <a:t>References</a:t>
            </a:r>
            <a:endParaRPr dirty="0"/>
          </a:p>
          <a:p>
            <a:pPr marL="0" lvl="0" indent="0" algn="l" rtl="0">
              <a:spcBef>
                <a:spcPts val="0"/>
              </a:spcBef>
              <a:spcAft>
                <a:spcPts val="0"/>
              </a:spcAft>
              <a:buNone/>
            </a:pPr>
            <a:endParaRPr dirty="0"/>
          </a:p>
        </p:txBody>
      </p:sp>
      <p:sp>
        <p:nvSpPr>
          <p:cNvPr id="330" name="Google Shape;330;p49"/>
          <p:cNvSpPr txBox="1">
            <a:spLocks noGrp="1"/>
          </p:cNvSpPr>
          <p:nvPr>
            <p:ph type="body" idx="1"/>
          </p:nvPr>
        </p:nvSpPr>
        <p:spPr>
          <a:xfrm>
            <a:off x="311700" y="929448"/>
            <a:ext cx="8520600" cy="3416400"/>
          </a:xfrm>
          <a:prstGeom prst="rect">
            <a:avLst/>
          </a:prstGeom>
        </p:spPr>
        <p:txBody>
          <a:bodyPr spcFirstLastPara="1" wrap="square" lIns="68575" tIns="34275" rIns="68575" bIns="34275" anchor="t" anchorCtr="0">
            <a:noAutofit/>
          </a:bodyPr>
          <a:lstStyle/>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[8] Yin, </a:t>
            </a:r>
            <a:r>
              <a:rPr lang="en-US" sz="1100" dirty="0" err="1">
                <a:effectLst/>
                <a:latin typeface="Calibri" panose="020F0502020204030204" pitchFamily="34" charset="0"/>
                <a:ea typeface="Calibri" panose="020F0502020204030204" pitchFamily="34" charset="0"/>
                <a:cs typeface="Calibri" panose="020F0502020204030204" pitchFamily="34" charset="0"/>
              </a:rPr>
              <a:t>Tianwei</a:t>
            </a:r>
            <a:r>
              <a:rPr lang="en-US" sz="1100" dirty="0">
                <a:effectLst/>
                <a:latin typeface="Calibri" panose="020F0502020204030204" pitchFamily="34" charset="0"/>
                <a:ea typeface="Calibri" panose="020F0502020204030204" pitchFamily="34" charset="0"/>
                <a:cs typeface="Calibri" panose="020F0502020204030204" pitchFamily="34" charset="0"/>
              </a:rPr>
              <a:t>, </a:t>
            </a:r>
            <a:r>
              <a:rPr lang="en-US" sz="1100" dirty="0" err="1">
                <a:effectLst/>
                <a:latin typeface="Calibri" panose="020F0502020204030204" pitchFamily="34" charset="0"/>
                <a:ea typeface="Calibri" panose="020F0502020204030204" pitchFamily="34" charset="0"/>
                <a:cs typeface="Calibri" panose="020F0502020204030204" pitchFamily="34" charset="0"/>
              </a:rPr>
              <a:t>Xingyi</a:t>
            </a:r>
            <a:r>
              <a:rPr lang="en-US" sz="1100" dirty="0">
                <a:effectLst/>
                <a:latin typeface="Calibri" panose="020F0502020204030204" pitchFamily="34" charset="0"/>
                <a:ea typeface="Calibri" panose="020F0502020204030204" pitchFamily="34" charset="0"/>
                <a:cs typeface="Calibri" panose="020F0502020204030204" pitchFamily="34" charset="0"/>
              </a:rPr>
              <a:t> Zhou, and Philipp </a:t>
            </a:r>
            <a:r>
              <a:rPr lang="en-US" sz="1100" dirty="0" err="1">
                <a:effectLst/>
                <a:latin typeface="Calibri" panose="020F0502020204030204" pitchFamily="34" charset="0"/>
                <a:ea typeface="Calibri" panose="020F0502020204030204" pitchFamily="34" charset="0"/>
                <a:cs typeface="Calibri" panose="020F0502020204030204" pitchFamily="34" charset="0"/>
              </a:rPr>
              <a:t>Krahenbuhl</a:t>
            </a:r>
            <a:r>
              <a:rPr lang="en-US" sz="1100" dirty="0">
                <a:effectLst/>
                <a:latin typeface="Calibri" panose="020F0502020204030204" pitchFamily="34" charset="0"/>
                <a:ea typeface="Calibri" panose="020F0502020204030204" pitchFamily="34" charset="0"/>
                <a:cs typeface="Calibri" panose="020F0502020204030204" pitchFamily="34" charset="0"/>
              </a:rPr>
              <a:t>. "Center-based 3d object detection and tracking." In Proceedings of the IEEE/CVF conference on computer vision and pattern recognition, pp. 11784-11793. 2021.</a:t>
            </a:r>
          </a:p>
          <a:p>
            <a:pPr marL="0" marR="0" indent="0" algn="just">
              <a:lnSpc>
                <a:spcPct val="107000"/>
              </a:lnSpc>
              <a:spcBef>
                <a:spcPts val="0"/>
              </a:spcBef>
              <a:spcAft>
                <a:spcPts val="0"/>
              </a:spcAft>
              <a:buNone/>
            </a:pP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[9] Alex H. Lang et al. “</a:t>
            </a:r>
            <a:r>
              <a:rPr lang="en-US" sz="1100" dirty="0" err="1">
                <a:effectLst/>
                <a:latin typeface="Calibri" panose="020F0502020204030204" pitchFamily="34" charset="0"/>
                <a:ea typeface="Calibri" panose="020F0502020204030204" pitchFamily="34" charset="0"/>
                <a:cs typeface="Calibri" panose="020F0502020204030204" pitchFamily="34" charset="0"/>
              </a:rPr>
              <a:t>PointPillars</a:t>
            </a:r>
            <a:r>
              <a:rPr lang="en-US" sz="1100" dirty="0">
                <a:effectLst/>
                <a:latin typeface="Calibri" panose="020F0502020204030204" pitchFamily="34" charset="0"/>
                <a:ea typeface="Calibri" panose="020F0502020204030204" pitchFamily="34" charset="0"/>
                <a:cs typeface="Calibri" panose="020F0502020204030204" pitchFamily="34" charset="0"/>
              </a:rPr>
              <a:t>: Fast Encoders for Object Detection from Point Clouds” Lang, Alex H., Sourabh Vora, Holger Caesar, Lubing Zhou, </a:t>
            </a:r>
            <a:r>
              <a:rPr lang="en-US" sz="1100" dirty="0" err="1">
                <a:effectLst/>
                <a:latin typeface="Calibri" panose="020F0502020204030204" pitchFamily="34" charset="0"/>
                <a:ea typeface="Calibri" panose="020F0502020204030204" pitchFamily="34" charset="0"/>
                <a:cs typeface="Calibri" panose="020F0502020204030204" pitchFamily="34" charset="0"/>
              </a:rPr>
              <a:t>Jiong</a:t>
            </a:r>
            <a:r>
              <a:rPr lang="en-US" sz="1100" dirty="0">
                <a:effectLst/>
                <a:latin typeface="Calibri" panose="020F0502020204030204" pitchFamily="34" charset="0"/>
                <a:ea typeface="Calibri" panose="020F0502020204030204" pitchFamily="34" charset="0"/>
                <a:cs typeface="Calibri" panose="020F0502020204030204" pitchFamily="34" charset="0"/>
              </a:rPr>
              <a:t> Yang, and Oscar </a:t>
            </a:r>
            <a:r>
              <a:rPr lang="en-US" sz="1100" dirty="0" err="1">
                <a:effectLst/>
                <a:latin typeface="Calibri" panose="020F0502020204030204" pitchFamily="34" charset="0"/>
                <a:ea typeface="Calibri" panose="020F0502020204030204" pitchFamily="34" charset="0"/>
                <a:cs typeface="Calibri" panose="020F0502020204030204" pitchFamily="34" charset="0"/>
              </a:rPr>
              <a:t>Beijbom</a:t>
            </a:r>
            <a:r>
              <a:rPr lang="en-US" sz="1100" dirty="0">
                <a:effectLst/>
                <a:latin typeface="Calibri" panose="020F0502020204030204" pitchFamily="34" charset="0"/>
                <a:ea typeface="Calibri" panose="020F0502020204030204" pitchFamily="34" charset="0"/>
                <a:cs typeface="Calibri" panose="020F0502020204030204" pitchFamily="34" charset="0"/>
              </a:rPr>
              <a:t>. "</a:t>
            </a:r>
            <a:r>
              <a:rPr lang="en-US" sz="1100" dirty="0" err="1">
                <a:effectLst/>
                <a:latin typeface="Calibri" panose="020F0502020204030204" pitchFamily="34" charset="0"/>
                <a:ea typeface="Calibri" panose="020F0502020204030204" pitchFamily="34" charset="0"/>
                <a:cs typeface="Calibri" panose="020F0502020204030204" pitchFamily="34" charset="0"/>
              </a:rPr>
              <a:t>Pointpillars</a:t>
            </a:r>
            <a:r>
              <a:rPr lang="en-US" sz="1100" dirty="0">
                <a:effectLst/>
                <a:latin typeface="Calibri" panose="020F0502020204030204" pitchFamily="34" charset="0"/>
                <a:ea typeface="Calibri" panose="020F0502020204030204" pitchFamily="34" charset="0"/>
                <a:cs typeface="Calibri" panose="020F0502020204030204" pitchFamily="34" charset="0"/>
              </a:rPr>
              <a:t>: Fast encoders for object detection from point clouds." In Proceedings of the IEEE/CVF conference on computer vision and pattern recognition, pp. 12697-12705. 2019.</a:t>
            </a:r>
          </a:p>
          <a:p>
            <a:pPr marL="0" marR="0" indent="0" algn="just">
              <a:lnSpc>
                <a:spcPct val="107000"/>
              </a:lnSpc>
              <a:spcBef>
                <a:spcPts val="0"/>
              </a:spcBef>
              <a:spcAft>
                <a:spcPts val="0"/>
              </a:spcAft>
              <a:buNone/>
            </a:pP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[10] Ali, Waleed, </a:t>
            </a:r>
            <a:r>
              <a:rPr lang="en-US" sz="1100" dirty="0" err="1">
                <a:effectLst/>
                <a:latin typeface="Calibri" panose="020F0502020204030204" pitchFamily="34" charset="0"/>
                <a:ea typeface="Calibri" panose="020F0502020204030204" pitchFamily="34" charset="0"/>
                <a:cs typeface="Calibri" panose="020F0502020204030204" pitchFamily="34" charset="0"/>
              </a:rPr>
              <a:t>Sherif</a:t>
            </a:r>
            <a:r>
              <a:rPr lang="en-US" sz="1100" dirty="0">
                <a:effectLst/>
                <a:latin typeface="Calibri" panose="020F0502020204030204" pitchFamily="34" charset="0"/>
                <a:ea typeface="Calibri" panose="020F0502020204030204" pitchFamily="34" charset="0"/>
                <a:cs typeface="Calibri" panose="020F0502020204030204" pitchFamily="34" charset="0"/>
              </a:rPr>
              <a:t> Abdelkarim, Mahmoud </a:t>
            </a:r>
            <a:r>
              <a:rPr lang="en-US" sz="1100" dirty="0" err="1">
                <a:effectLst/>
                <a:latin typeface="Calibri" panose="020F0502020204030204" pitchFamily="34" charset="0"/>
                <a:ea typeface="Calibri" panose="020F0502020204030204" pitchFamily="34" charset="0"/>
                <a:cs typeface="Calibri" panose="020F0502020204030204" pitchFamily="34" charset="0"/>
              </a:rPr>
              <a:t>Zidan</a:t>
            </a:r>
            <a:r>
              <a:rPr lang="en-US" sz="1100" dirty="0">
                <a:effectLst/>
                <a:latin typeface="Calibri" panose="020F0502020204030204" pitchFamily="34" charset="0"/>
                <a:ea typeface="Calibri" panose="020F0502020204030204" pitchFamily="34" charset="0"/>
                <a:cs typeface="Calibri" panose="020F0502020204030204" pitchFamily="34" charset="0"/>
              </a:rPr>
              <a:t>, Mohamed Zahran, and Ahmad El </a:t>
            </a:r>
            <a:r>
              <a:rPr lang="en-US" sz="1100" dirty="0" err="1">
                <a:effectLst/>
                <a:latin typeface="Calibri" panose="020F0502020204030204" pitchFamily="34" charset="0"/>
                <a:ea typeface="Calibri" panose="020F0502020204030204" pitchFamily="34" charset="0"/>
                <a:cs typeface="Calibri" panose="020F0502020204030204" pitchFamily="34" charset="0"/>
              </a:rPr>
              <a:t>Sallab</a:t>
            </a:r>
            <a:r>
              <a:rPr lang="en-US" sz="1100" dirty="0">
                <a:effectLst/>
                <a:latin typeface="Calibri" panose="020F0502020204030204" pitchFamily="34" charset="0"/>
                <a:ea typeface="Calibri" panose="020F0502020204030204" pitchFamily="34" charset="0"/>
                <a:cs typeface="Calibri" panose="020F0502020204030204" pitchFamily="34" charset="0"/>
              </a:rPr>
              <a:t>. "Yolo3d: End-to-end real-time 3d oriented object bounding box detection from lidar point cloud." In Proceedings of the European conference on computer vision (ECCV) workshops, pp. 0-0. 2018.</a:t>
            </a:r>
          </a:p>
          <a:p>
            <a:pPr marL="0" marR="0" indent="0" algn="just">
              <a:lnSpc>
                <a:spcPct val="107000"/>
              </a:lnSpc>
              <a:spcBef>
                <a:spcPts val="0"/>
              </a:spcBef>
              <a:spcAft>
                <a:spcPts val="0"/>
              </a:spcAft>
              <a:buNone/>
            </a:pP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[11] Li, </a:t>
            </a:r>
            <a:r>
              <a:rPr lang="en-US" sz="1100" dirty="0" err="1">
                <a:effectLst/>
                <a:latin typeface="Calibri" panose="020F0502020204030204" pitchFamily="34" charset="0"/>
                <a:ea typeface="Calibri" panose="020F0502020204030204" pitchFamily="34" charset="0"/>
                <a:cs typeface="Calibri" panose="020F0502020204030204" pitchFamily="34" charset="0"/>
              </a:rPr>
              <a:t>Zhichao</a:t>
            </a:r>
            <a:r>
              <a:rPr lang="en-US" sz="1100" dirty="0">
                <a:effectLst/>
                <a:latin typeface="Calibri" panose="020F0502020204030204" pitchFamily="34" charset="0"/>
                <a:ea typeface="Calibri" panose="020F0502020204030204" pitchFamily="34" charset="0"/>
                <a:cs typeface="Calibri" panose="020F0502020204030204" pitchFamily="34" charset="0"/>
              </a:rPr>
              <a:t>, Feng Wang, and </a:t>
            </a:r>
            <a:r>
              <a:rPr lang="en-US" sz="1100" dirty="0" err="1">
                <a:effectLst/>
                <a:latin typeface="Calibri" panose="020F0502020204030204" pitchFamily="34" charset="0"/>
                <a:ea typeface="Calibri" panose="020F0502020204030204" pitchFamily="34" charset="0"/>
                <a:cs typeface="Calibri" panose="020F0502020204030204" pitchFamily="34" charset="0"/>
              </a:rPr>
              <a:t>Naiyan</a:t>
            </a:r>
            <a:r>
              <a:rPr lang="en-US" sz="1100" dirty="0">
                <a:effectLst/>
                <a:latin typeface="Calibri" panose="020F0502020204030204" pitchFamily="34" charset="0"/>
                <a:ea typeface="Calibri" panose="020F0502020204030204" pitchFamily="34" charset="0"/>
                <a:cs typeface="Calibri" panose="020F0502020204030204" pitchFamily="34" charset="0"/>
              </a:rPr>
              <a:t> Wang. "Lidar r-</a:t>
            </a:r>
            <a:r>
              <a:rPr lang="en-US" sz="1100" dirty="0" err="1">
                <a:effectLst/>
                <a:latin typeface="Calibri" panose="020F0502020204030204" pitchFamily="34" charset="0"/>
                <a:ea typeface="Calibri" panose="020F0502020204030204" pitchFamily="34" charset="0"/>
                <a:cs typeface="Calibri" panose="020F0502020204030204" pitchFamily="34" charset="0"/>
              </a:rPr>
              <a:t>cnn</a:t>
            </a:r>
            <a:r>
              <a:rPr lang="en-US" sz="1100" dirty="0">
                <a:effectLst/>
                <a:latin typeface="Calibri" panose="020F0502020204030204" pitchFamily="34" charset="0"/>
                <a:ea typeface="Calibri" panose="020F0502020204030204" pitchFamily="34" charset="0"/>
                <a:cs typeface="Calibri" panose="020F0502020204030204" pitchFamily="34" charset="0"/>
              </a:rPr>
              <a:t>: An efficient and universal 3d object detector." In Proceedings of the IEEE/CVF Conference on Computer Vision and Pattern Recognition, pp. 7546-7555. 2021.</a:t>
            </a:r>
          </a:p>
          <a:p>
            <a:pPr marL="0" marR="0" indent="0" algn="just">
              <a:lnSpc>
                <a:spcPct val="107000"/>
              </a:lnSpc>
              <a:spcBef>
                <a:spcPts val="0"/>
              </a:spcBef>
              <a:spcAft>
                <a:spcPts val="0"/>
              </a:spcAft>
              <a:buNone/>
            </a:pP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[12] Peng, Liang, Fei Liu, </a:t>
            </a:r>
            <a:r>
              <a:rPr lang="en-US" sz="1100" dirty="0" err="1">
                <a:effectLst/>
                <a:latin typeface="Calibri" panose="020F0502020204030204" pitchFamily="34" charset="0"/>
                <a:ea typeface="Calibri" panose="020F0502020204030204" pitchFamily="34" charset="0"/>
                <a:cs typeface="Calibri" panose="020F0502020204030204" pitchFamily="34" charset="0"/>
              </a:rPr>
              <a:t>Zhengxu</a:t>
            </a:r>
            <a:r>
              <a:rPr lang="en-US" sz="1100" dirty="0">
                <a:effectLst/>
                <a:latin typeface="Calibri" panose="020F0502020204030204" pitchFamily="34" charset="0"/>
                <a:ea typeface="Calibri" panose="020F0502020204030204" pitchFamily="34" charset="0"/>
                <a:cs typeface="Calibri" panose="020F0502020204030204" pitchFamily="34" charset="0"/>
              </a:rPr>
              <a:t> Yu, </a:t>
            </a:r>
            <a:r>
              <a:rPr lang="en-US" sz="1100" dirty="0" err="1">
                <a:effectLst/>
                <a:latin typeface="Calibri" panose="020F0502020204030204" pitchFamily="34" charset="0"/>
                <a:ea typeface="Calibri" panose="020F0502020204030204" pitchFamily="34" charset="0"/>
                <a:cs typeface="Calibri" panose="020F0502020204030204" pitchFamily="34" charset="0"/>
              </a:rPr>
              <a:t>Senbo</a:t>
            </a:r>
            <a:r>
              <a:rPr lang="en-US" sz="1100" dirty="0">
                <a:effectLst/>
                <a:latin typeface="Calibri" panose="020F0502020204030204" pitchFamily="34" charset="0"/>
                <a:ea typeface="Calibri" panose="020F0502020204030204" pitchFamily="34" charset="0"/>
                <a:cs typeface="Calibri" panose="020F0502020204030204" pitchFamily="34" charset="0"/>
              </a:rPr>
              <a:t> Yan, Dan Deng, Zheng Yang, Haifeng Liu, and Deng Cai. "Lidar point cloud guided monocular 3d object detection." In European Conference on Computer Vision, pp. 123-139. Springer, Cham, 2022.</a:t>
            </a:r>
          </a:p>
          <a:p>
            <a:pPr marL="0" marR="0" indent="0" algn="just">
              <a:lnSpc>
                <a:spcPct val="107000"/>
              </a:lnSpc>
              <a:spcBef>
                <a:spcPts val="0"/>
              </a:spcBef>
              <a:spcAft>
                <a:spcPts val="0"/>
              </a:spcAft>
              <a:buNone/>
            </a:pP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marL="0" marR="0" indent="0" algn="just">
              <a:lnSpc>
                <a:spcPct val="107000"/>
              </a:lnSpc>
              <a:spcBef>
                <a:spcPts val="0"/>
              </a:spcBef>
              <a:spcAft>
                <a:spcPts val="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[13] Liang, Ming, Bin Yang, Yun Chen, Rui Hu, and Raquel Urtasun. "Multi-task multi-sensor fusion for 3d object detection." In Proceedings of the IEEE/CVF Conference on Computer Vision and Pattern Recognition, pp. 7345-7353. 2019.</a:t>
            </a:r>
          </a:p>
          <a:p>
            <a:pPr marL="457200" lvl="0" indent="-302815" algn="l" rtl="0">
              <a:lnSpc>
                <a:spcPct val="105000"/>
              </a:lnSpc>
              <a:spcBef>
                <a:spcPts val="800"/>
              </a:spcBef>
              <a:spcAft>
                <a:spcPts val="0"/>
              </a:spcAft>
              <a:buSzPts val="1169"/>
              <a:buChar char="-"/>
            </a:pPr>
            <a:endParaRPr sz="900" b="1" dirty="0"/>
          </a:p>
        </p:txBody>
      </p:sp>
    </p:spTree>
    <p:extLst>
      <p:ext uri="{BB962C8B-B14F-4D97-AF65-F5344CB8AC3E}">
        <p14:creationId xmlns:p14="http://schemas.microsoft.com/office/powerpoint/2010/main" val="1060656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8"/>
          <p:cNvSpPr txBox="1">
            <a:spLocks noGrp="1"/>
          </p:cNvSpPr>
          <p:nvPr>
            <p:ph type="title"/>
          </p:nvPr>
        </p:nvSpPr>
        <p:spPr>
          <a:xfrm>
            <a:off x="311700" y="67125"/>
            <a:ext cx="8520600" cy="572700"/>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Clr>
                <a:srgbClr val="000000"/>
              </a:buClr>
              <a:buSzPct val="39130"/>
              <a:buFont typeface="Arial"/>
              <a:buNone/>
            </a:pPr>
            <a:r>
              <a:rPr lang="en" sz="2811" b="1" dirty="0">
                <a:solidFill>
                  <a:srgbClr val="A7934B"/>
                </a:solidFill>
                <a:latin typeface="Roboto"/>
                <a:ea typeface="Roboto"/>
                <a:cs typeface="Roboto"/>
                <a:sym typeface="Roboto"/>
              </a:rPr>
              <a:t>Pipeline of model inference</a:t>
            </a:r>
            <a:endParaRPr sz="2811" b="1" dirty="0">
              <a:solidFill>
                <a:srgbClr val="A7934B"/>
              </a:solidFill>
              <a:latin typeface="Roboto"/>
              <a:ea typeface="Roboto"/>
              <a:cs typeface="Roboto"/>
              <a:sym typeface="Roboto"/>
            </a:endParaRPr>
          </a:p>
        </p:txBody>
      </p:sp>
      <p:sp>
        <p:nvSpPr>
          <p:cNvPr id="138" name="Google Shape;138;p28"/>
          <p:cNvSpPr/>
          <p:nvPr/>
        </p:nvSpPr>
        <p:spPr>
          <a:xfrm>
            <a:off x="1513800" y="639825"/>
            <a:ext cx="4049700" cy="2067900"/>
          </a:xfrm>
          <a:prstGeom prst="roundRect">
            <a:avLst>
              <a:gd name="adj" fmla="val 16667"/>
            </a:avLst>
          </a:prstGeom>
          <a:solidFill>
            <a:srgbClr val="D9D2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               </a:t>
            </a:r>
            <a:endParaRPr sz="900"/>
          </a:p>
          <a:p>
            <a:pPr marL="0" lvl="0" indent="457200" algn="ctr" rtl="0">
              <a:spcBef>
                <a:spcPts val="0"/>
              </a:spcBef>
              <a:spcAft>
                <a:spcPts val="0"/>
              </a:spcAft>
              <a:buNone/>
            </a:pPr>
            <a:r>
              <a:rPr lang="en" sz="900"/>
              <a:t>Inference on Intel NCS2</a:t>
            </a:r>
            <a:endParaRPr sz="900"/>
          </a:p>
        </p:txBody>
      </p:sp>
      <p:sp>
        <p:nvSpPr>
          <p:cNvPr id="139" name="Google Shape;139;p28"/>
          <p:cNvSpPr/>
          <p:nvPr/>
        </p:nvSpPr>
        <p:spPr>
          <a:xfrm>
            <a:off x="1513800" y="3012625"/>
            <a:ext cx="4123200" cy="2067900"/>
          </a:xfrm>
          <a:prstGeom prst="roundRect">
            <a:avLst>
              <a:gd name="adj" fmla="val 1666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457200" algn="ctr" rtl="0">
              <a:spcBef>
                <a:spcPts val="0"/>
              </a:spcBef>
              <a:spcAft>
                <a:spcPts val="0"/>
              </a:spcAft>
              <a:buNone/>
            </a:pPr>
            <a:endParaRPr sz="900">
              <a:solidFill>
                <a:schemeClr val="dk1"/>
              </a:solidFill>
            </a:endParaRPr>
          </a:p>
          <a:p>
            <a:pPr marL="1371600" lvl="0" indent="0" algn="l" rtl="0">
              <a:spcBef>
                <a:spcPts val="0"/>
              </a:spcBef>
              <a:spcAft>
                <a:spcPts val="0"/>
              </a:spcAft>
              <a:buNone/>
            </a:pPr>
            <a:r>
              <a:rPr lang="en" sz="900">
                <a:solidFill>
                  <a:schemeClr val="dk1"/>
                </a:solidFill>
              </a:rPr>
              <a:t>  </a:t>
            </a:r>
            <a:endParaRPr sz="900">
              <a:solidFill>
                <a:schemeClr val="dk1"/>
              </a:solidFill>
            </a:endParaRPr>
          </a:p>
          <a:p>
            <a:pPr marL="1371600" lvl="0" indent="0" algn="l" rtl="0">
              <a:spcBef>
                <a:spcPts val="0"/>
              </a:spcBef>
              <a:spcAft>
                <a:spcPts val="0"/>
              </a:spcAft>
              <a:buNone/>
            </a:pPr>
            <a:r>
              <a:rPr lang="en" sz="900">
                <a:solidFill>
                  <a:schemeClr val="dk1"/>
                </a:solidFill>
              </a:rPr>
              <a:t>   Inference on Intel CPU</a:t>
            </a:r>
            <a:endParaRPr sz="900">
              <a:solidFill>
                <a:schemeClr val="dk1"/>
              </a:solidFill>
            </a:endParaRPr>
          </a:p>
          <a:p>
            <a:pPr marL="0" lvl="0" indent="0" algn="ctr" rtl="0">
              <a:spcBef>
                <a:spcPts val="0"/>
              </a:spcBef>
              <a:spcAft>
                <a:spcPts val="0"/>
              </a:spcAft>
              <a:buNone/>
            </a:pPr>
            <a:endParaRPr sz="900"/>
          </a:p>
        </p:txBody>
      </p:sp>
      <p:sp>
        <p:nvSpPr>
          <p:cNvPr id="140" name="Google Shape;140;p28"/>
          <p:cNvSpPr/>
          <p:nvPr/>
        </p:nvSpPr>
        <p:spPr>
          <a:xfrm>
            <a:off x="83975" y="1332675"/>
            <a:ext cx="1144200" cy="682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LiDAR Point Cloud Data</a:t>
            </a:r>
            <a:endParaRPr sz="1000"/>
          </a:p>
        </p:txBody>
      </p:sp>
      <p:sp>
        <p:nvSpPr>
          <p:cNvPr id="141" name="Google Shape;141;p28"/>
          <p:cNvSpPr/>
          <p:nvPr/>
        </p:nvSpPr>
        <p:spPr>
          <a:xfrm>
            <a:off x="131400" y="3705475"/>
            <a:ext cx="1144200" cy="682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Camera Data</a:t>
            </a:r>
            <a:endParaRPr sz="1000"/>
          </a:p>
        </p:txBody>
      </p:sp>
      <p:cxnSp>
        <p:nvCxnSpPr>
          <p:cNvPr id="142" name="Google Shape;142;p28"/>
          <p:cNvCxnSpPr>
            <a:stCxn id="140" idx="3"/>
            <a:endCxn id="138" idx="1"/>
          </p:cNvCxnSpPr>
          <p:nvPr/>
        </p:nvCxnSpPr>
        <p:spPr>
          <a:xfrm>
            <a:off x="1228175" y="1673775"/>
            <a:ext cx="285600" cy="0"/>
          </a:xfrm>
          <a:prstGeom prst="straightConnector1">
            <a:avLst/>
          </a:prstGeom>
          <a:noFill/>
          <a:ln w="9525" cap="flat" cmpd="sng">
            <a:solidFill>
              <a:schemeClr val="dk2"/>
            </a:solidFill>
            <a:prstDash val="solid"/>
            <a:round/>
            <a:headEnd type="none" w="med" len="med"/>
            <a:tailEnd type="triangle" w="med" len="med"/>
          </a:ln>
        </p:spPr>
      </p:cxnSp>
      <p:cxnSp>
        <p:nvCxnSpPr>
          <p:cNvPr id="143" name="Google Shape;143;p28"/>
          <p:cNvCxnSpPr>
            <a:stCxn id="141" idx="3"/>
            <a:endCxn id="139" idx="1"/>
          </p:cNvCxnSpPr>
          <p:nvPr/>
        </p:nvCxnSpPr>
        <p:spPr>
          <a:xfrm>
            <a:off x="1275600" y="4046575"/>
            <a:ext cx="238200" cy="0"/>
          </a:xfrm>
          <a:prstGeom prst="straightConnector1">
            <a:avLst/>
          </a:prstGeom>
          <a:noFill/>
          <a:ln w="9525" cap="flat" cmpd="sng">
            <a:solidFill>
              <a:schemeClr val="dk2"/>
            </a:solidFill>
            <a:prstDash val="solid"/>
            <a:round/>
            <a:headEnd type="none" w="med" len="med"/>
            <a:tailEnd type="triangle" w="med" len="med"/>
          </a:ln>
        </p:spPr>
      </p:cxnSp>
      <p:sp>
        <p:nvSpPr>
          <p:cNvPr id="144" name="Google Shape;144;p28"/>
          <p:cNvSpPr/>
          <p:nvPr/>
        </p:nvSpPr>
        <p:spPr>
          <a:xfrm>
            <a:off x="1627413" y="804075"/>
            <a:ext cx="1144200" cy="682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Data Preprocessing</a:t>
            </a:r>
            <a:endParaRPr sz="1000"/>
          </a:p>
          <a:p>
            <a:pPr marL="0" lvl="0" indent="0" algn="ctr" rtl="0">
              <a:spcBef>
                <a:spcPts val="0"/>
              </a:spcBef>
              <a:spcAft>
                <a:spcPts val="0"/>
              </a:spcAft>
              <a:buNone/>
            </a:pPr>
            <a:r>
              <a:rPr lang="en" sz="1000"/>
              <a:t>(Reduced Point Cloud Data)</a:t>
            </a:r>
            <a:endParaRPr sz="1000"/>
          </a:p>
        </p:txBody>
      </p:sp>
      <p:sp>
        <p:nvSpPr>
          <p:cNvPr id="145" name="Google Shape;145;p28"/>
          <p:cNvSpPr/>
          <p:nvPr/>
        </p:nvSpPr>
        <p:spPr>
          <a:xfrm>
            <a:off x="1627425" y="3207050"/>
            <a:ext cx="1144200" cy="682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Data Preprocessing</a:t>
            </a:r>
            <a:endParaRPr sz="1000"/>
          </a:p>
        </p:txBody>
      </p:sp>
      <p:sp>
        <p:nvSpPr>
          <p:cNvPr id="146" name="Google Shape;146;p28"/>
          <p:cNvSpPr/>
          <p:nvPr/>
        </p:nvSpPr>
        <p:spPr>
          <a:xfrm>
            <a:off x="3013300" y="747000"/>
            <a:ext cx="1367100" cy="785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PCL Object detection based on </a:t>
            </a:r>
            <a:r>
              <a:rPr lang="en" sz="1000" b="1"/>
              <a:t>PointPillars</a:t>
            </a:r>
            <a:r>
              <a:rPr lang="en" sz="1000"/>
              <a:t> thread</a:t>
            </a:r>
            <a:endParaRPr sz="1000"/>
          </a:p>
        </p:txBody>
      </p:sp>
      <p:sp>
        <p:nvSpPr>
          <p:cNvPr id="147" name="Google Shape;147;p28"/>
          <p:cNvSpPr/>
          <p:nvPr/>
        </p:nvSpPr>
        <p:spPr>
          <a:xfrm>
            <a:off x="3236200" y="3207050"/>
            <a:ext cx="1144200" cy="682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YOLO v3 Object Detection Thread</a:t>
            </a:r>
            <a:endParaRPr sz="1000"/>
          </a:p>
        </p:txBody>
      </p:sp>
      <p:cxnSp>
        <p:nvCxnSpPr>
          <p:cNvPr id="148" name="Google Shape;148;p28"/>
          <p:cNvCxnSpPr>
            <a:stCxn id="144" idx="3"/>
            <a:endCxn id="146" idx="1"/>
          </p:cNvCxnSpPr>
          <p:nvPr/>
        </p:nvCxnSpPr>
        <p:spPr>
          <a:xfrm rot="10800000" flipH="1">
            <a:off x="2771613" y="1139775"/>
            <a:ext cx="241800" cy="5400"/>
          </a:xfrm>
          <a:prstGeom prst="straightConnector1">
            <a:avLst/>
          </a:prstGeom>
          <a:noFill/>
          <a:ln w="9525" cap="flat" cmpd="sng">
            <a:solidFill>
              <a:schemeClr val="dk2"/>
            </a:solidFill>
            <a:prstDash val="solid"/>
            <a:round/>
            <a:headEnd type="none" w="med" len="med"/>
            <a:tailEnd type="triangle" w="med" len="med"/>
          </a:ln>
        </p:spPr>
      </p:cxnSp>
      <p:cxnSp>
        <p:nvCxnSpPr>
          <p:cNvPr id="149" name="Google Shape;149;p28"/>
          <p:cNvCxnSpPr>
            <a:stCxn id="145" idx="3"/>
            <a:endCxn id="147" idx="1"/>
          </p:cNvCxnSpPr>
          <p:nvPr/>
        </p:nvCxnSpPr>
        <p:spPr>
          <a:xfrm>
            <a:off x="2771625" y="3548150"/>
            <a:ext cx="464700" cy="0"/>
          </a:xfrm>
          <a:prstGeom prst="straightConnector1">
            <a:avLst/>
          </a:prstGeom>
          <a:noFill/>
          <a:ln w="9525" cap="flat" cmpd="sng">
            <a:solidFill>
              <a:schemeClr val="dk2"/>
            </a:solidFill>
            <a:prstDash val="solid"/>
            <a:round/>
            <a:headEnd type="none" w="med" len="med"/>
            <a:tailEnd type="triangle" w="med" len="med"/>
          </a:ln>
        </p:spPr>
      </p:cxnSp>
      <p:cxnSp>
        <p:nvCxnSpPr>
          <p:cNvPr id="150" name="Google Shape;150;p28"/>
          <p:cNvCxnSpPr>
            <a:stCxn id="146" idx="2"/>
            <a:endCxn id="151" idx="0"/>
          </p:cNvCxnSpPr>
          <p:nvPr/>
        </p:nvCxnSpPr>
        <p:spPr>
          <a:xfrm>
            <a:off x="3696850" y="1532400"/>
            <a:ext cx="0" cy="366900"/>
          </a:xfrm>
          <a:prstGeom prst="straightConnector1">
            <a:avLst/>
          </a:prstGeom>
          <a:noFill/>
          <a:ln w="9525" cap="flat" cmpd="sng">
            <a:solidFill>
              <a:schemeClr val="dk2"/>
            </a:solidFill>
            <a:prstDash val="solid"/>
            <a:round/>
            <a:headEnd type="none" w="med" len="med"/>
            <a:tailEnd type="triangle" w="med" len="med"/>
          </a:ln>
        </p:spPr>
      </p:cxnSp>
      <p:cxnSp>
        <p:nvCxnSpPr>
          <p:cNvPr id="152" name="Google Shape;152;p28"/>
          <p:cNvCxnSpPr>
            <a:stCxn id="151" idx="0"/>
            <a:endCxn id="146" idx="2"/>
          </p:cNvCxnSpPr>
          <p:nvPr/>
        </p:nvCxnSpPr>
        <p:spPr>
          <a:xfrm rot="10800000">
            <a:off x="3696850" y="1532400"/>
            <a:ext cx="0" cy="366900"/>
          </a:xfrm>
          <a:prstGeom prst="straightConnector1">
            <a:avLst/>
          </a:prstGeom>
          <a:noFill/>
          <a:ln w="9525" cap="flat" cmpd="sng">
            <a:solidFill>
              <a:schemeClr val="dk2"/>
            </a:solidFill>
            <a:prstDash val="solid"/>
            <a:round/>
            <a:headEnd type="none" w="med" len="med"/>
            <a:tailEnd type="triangle" w="med" len="med"/>
          </a:ln>
        </p:spPr>
      </p:cxnSp>
      <p:sp>
        <p:nvSpPr>
          <p:cNvPr id="153" name="Google Shape;153;p28"/>
          <p:cNvSpPr/>
          <p:nvPr/>
        </p:nvSpPr>
        <p:spPr>
          <a:xfrm>
            <a:off x="5907200" y="1673775"/>
            <a:ext cx="3167100" cy="2236200"/>
          </a:xfrm>
          <a:prstGeom prst="roundRect">
            <a:avLst>
              <a:gd name="adj" fmla="val 16667"/>
            </a:avLst>
          </a:prstGeom>
          <a:solidFill>
            <a:srgbClr val="F6B2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900"/>
          </a:p>
        </p:txBody>
      </p:sp>
      <p:sp>
        <p:nvSpPr>
          <p:cNvPr id="154" name="Google Shape;154;p28"/>
          <p:cNvSpPr/>
          <p:nvPr/>
        </p:nvSpPr>
        <p:spPr>
          <a:xfrm>
            <a:off x="4554300" y="1127800"/>
            <a:ext cx="933000" cy="682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t>Detection</a:t>
            </a:r>
            <a:endParaRPr sz="800"/>
          </a:p>
          <a:p>
            <a:pPr marL="0" lvl="0" indent="0" algn="ctr" rtl="0">
              <a:spcBef>
                <a:spcPts val="0"/>
              </a:spcBef>
              <a:spcAft>
                <a:spcPts val="0"/>
              </a:spcAft>
              <a:buNone/>
            </a:pPr>
            <a:r>
              <a:rPr lang="en" sz="800"/>
              <a:t>Results</a:t>
            </a:r>
            <a:endParaRPr sz="800"/>
          </a:p>
          <a:p>
            <a:pPr marL="0" lvl="0" indent="0" algn="ctr" rtl="0">
              <a:spcBef>
                <a:spcPts val="0"/>
              </a:spcBef>
              <a:spcAft>
                <a:spcPts val="0"/>
              </a:spcAft>
              <a:buNone/>
            </a:pPr>
            <a:r>
              <a:rPr lang="en" sz="800"/>
              <a:t>&amp;</a:t>
            </a:r>
            <a:endParaRPr sz="800"/>
          </a:p>
          <a:p>
            <a:pPr marL="0" lvl="0" indent="0" algn="ctr" rtl="0">
              <a:spcBef>
                <a:spcPts val="0"/>
              </a:spcBef>
              <a:spcAft>
                <a:spcPts val="0"/>
              </a:spcAft>
              <a:buNone/>
            </a:pPr>
            <a:r>
              <a:rPr lang="en" sz="800" b="1"/>
              <a:t>NMS</a:t>
            </a:r>
            <a:r>
              <a:rPr lang="en" sz="800"/>
              <a:t> Post Processing</a:t>
            </a:r>
            <a:endParaRPr sz="800"/>
          </a:p>
        </p:txBody>
      </p:sp>
      <p:sp>
        <p:nvSpPr>
          <p:cNvPr id="155" name="Google Shape;155;p28"/>
          <p:cNvSpPr/>
          <p:nvPr/>
        </p:nvSpPr>
        <p:spPr>
          <a:xfrm>
            <a:off x="4573597" y="3665300"/>
            <a:ext cx="933000" cy="572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Detection</a:t>
            </a:r>
            <a:endParaRPr sz="1000"/>
          </a:p>
          <a:p>
            <a:pPr marL="0" lvl="0" indent="0" algn="ctr" rtl="0">
              <a:spcBef>
                <a:spcPts val="0"/>
              </a:spcBef>
              <a:spcAft>
                <a:spcPts val="0"/>
              </a:spcAft>
              <a:buNone/>
            </a:pPr>
            <a:r>
              <a:rPr lang="en" sz="1000"/>
              <a:t>Results</a:t>
            </a:r>
            <a:endParaRPr sz="1000"/>
          </a:p>
        </p:txBody>
      </p:sp>
      <p:cxnSp>
        <p:nvCxnSpPr>
          <p:cNvPr id="156" name="Google Shape;156;p28"/>
          <p:cNvCxnSpPr>
            <a:stCxn id="154" idx="3"/>
            <a:endCxn id="153" idx="1"/>
          </p:cNvCxnSpPr>
          <p:nvPr/>
        </p:nvCxnSpPr>
        <p:spPr>
          <a:xfrm>
            <a:off x="5487300" y="1468900"/>
            <a:ext cx="420000" cy="1323000"/>
          </a:xfrm>
          <a:prstGeom prst="straightConnector1">
            <a:avLst/>
          </a:prstGeom>
          <a:noFill/>
          <a:ln w="9525" cap="flat" cmpd="sng">
            <a:solidFill>
              <a:schemeClr val="dk2"/>
            </a:solidFill>
            <a:prstDash val="solid"/>
            <a:round/>
            <a:headEnd type="none" w="med" len="med"/>
            <a:tailEnd type="triangle" w="med" len="med"/>
          </a:ln>
        </p:spPr>
      </p:cxnSp>
      <p:cxnSp>
        <p:nvCxnSpPr>
          <p:cNvPr id="157" name="Google Shape;157;p28"/>
          <p:cNvCxnSpPr>
            <a:stCxn id="155" idx="3"/>
            <a:endCxn id="153" idx="1"/>
          </p:cNvCxnSpPr>
          <p:nvPr/>
        </p:nvCxnSpPr>
        <p:spPr>
          <a:xfrm rot="10800000" flipH="1">
            <a:off x="5506597" y="2791850"/>
            <a:ext cx="400500" cy="1159800"/>
          </a:xfrm>
          <a:prstGeom prst="straightConnector1">
            <a:avLst/>
          </a:prstGeom>
          <a:noFill/>
          <a:ln w="9525" cap="flat" cmpd="sng">
            <a:solidFill>
              <a:schemeClr val="dk2"/>
            </a:solidFill>
            <a:prstDash val="solid"/>
            <a:round/>
            <a:headEnd type="none" w="med" len="med"/>
            <a:tailEnd type="triangle" w="med" len="med"/>
          </a:ln>
        </p:spPr>
      </p:cxnSp>
      <p:sp>
        <p:nvSpPr>
          <p:cNvPr id="158" name="Google Shape;158;p28"/>
          <p:cNvSpPr txBox="1"/>
          <p:nvPr/>
        </p:nvSpPr>
        <p:spPr>
          <a:xfrm>
            <a:off x="4327900" y="639825"/>
            <a:ext cx="1424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PCL Object Detection</a:t>
            </a:r>
            <a:endParaRPr sz="900"/>
          </a:p>
        </p:txBody>
      </p:sp>
      <p:sp>
        <p:nvSpPr>
          <p:cNvPr id="159" name="Google Shape;159;p28"/>
          <p:cNvSpPr txBox="1"/>
          <p:nvPr/>
        </p:nvSpPr>
        <p:spPr>
          <a:xfrm>
            <a:off x="4159500" y="2966375"/>
            <a:ext cx="14775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YOLO Object Detection</a:t>
            </a:r>
            <a:endParaRPr sz="900"/>
          </a:p>
        </p:txBody>
      </p:sp>
      <p:sp>
        <p:nvSpPr>
          <p:cNvPr id="160" name="Google Shape;160;p28"/>
          <p:cNvSpPr txBox="1"/>
          <p:nvPr/>
        </p:nvSpPr>
        <p:spPr>
          <a:xfrm>
            <a:off x="8077275" y="1715925"/>
            <a:ext cx="14775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Fusion Module</a:t>
            </a:r>
            <a:endParaRPr sz="900"/>
          </a:p>
        </p:txBody>
      </p:sp>
      <p:pic>
        <p:nvPicPr>
          <p:cNvPr id="161" name="Google Shape;161;p28"/>
          <p:cNvPicPr preferRelativeResize="0"/>
          <p:nvPr/>
        </p:nvPicPr>
        <p:blipFill rotWithShape="1">
          <a:blip r:embed="rId3">
            <a:alphaModFix/>
          </a:blip>
          <a:srcRect l="55277"/>
          <a:stretch/>
        </p:blipFill>
        <p:spPr>
          <a:xfrm>
            <a:off x="7520700" y="2060426"/>
            <a:ext cx="1477501" cy="1487725"/>
          </a:xfrm>
          <a:prstGeom prst="rect">
            <a:avLst/>
          </a:prstGeom>
          <a:noFill/>
          <a:ln>
            <a:noFill/>
          </a:ln>
        </p:spPr>
      </p:pic>
      <p:sp>
        <p:nvSpPr>
          <p:cNvPr id="162" name="Google Shape;162;p28"/>
          <p:cNvSpPr/>
          <p:nvPr/>
        </p:nvSpPr>
        <p:spPr>
          <a:xfrm>
            <a:off x="6052975" y="1773975"/>
            <a:ext cx="1227000" cy="2067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cxnSp>
        <p:nvCxnSpPr>
          <p:cNvPr id="163" name="Google Shape;163;p28"/>
          <p:cNvCxnSpPr>
            <a:stCxn id="162" idx="3"/>
            <a:endCxn id="161" idx="1"/>
          </p:cNvCxnSpPr>
          <p:nvPr/>
        </p:nvCxnSpPr>
        <p:spPr>
          <a:xfrm rot="10800000" flipH="1">
            <a:off x="7279975" y="2804325"/>
            <a:ext cx="240600" cy="3600"/>
          </a:xfrm>
          <a:prstGeom prst="straightConnector1">
            <a:avLst/>
          </a:prstGeom>
          <a:noFill/>
          <a:ln w="9525" cap="flat" cmpd="sng">
            <a:solidFill>
              <a:schemeClr val="dk2"/>
            </a:solidFill>
            <a:prstDash val="solid"/>
            <a:round/>
            <a:headEnd type="none" w="med" len="med"/>
            <a:tailEnd type="triangle" w="med" len="med"/>
          </a:ln>
        </p:spPr>
      </p:cxnSp>
      <p:sp>
        <p:nvSpPr>
          <p:cNvPr id="164" name="Google Shape;164;p28"/>
          <p:cNvSpPr/>
          <p:nvPr/>
        </p:nvSpPr>
        <p:spPr>
          <a:xfrm>
            <a:off x="1773700" y="1908350"/>
            <a:ext cx="3655500" cy="682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pic>
        <p:nvPicPr>
          <p:cNvPr id="165" name="Google Shape;165;p28"/>
          <p:cNvPicPr preferRelativeResize="0"/>
          <p:nvPr/>
        </p:nvPicPr>
        <p:blipFill>
          <a:blip r:embed="rId4">
            <a:alphaModFix/>
          </a:blip>
          <a:stretch>
            <a:fillRect/>
          </a:stretch>
        </p:blipFill>
        <p:spPr>
          <a:xfrm flipH="1">
            <a:off x="5073403" y="1908338"/>
            <a:ext cx="432000" cy="242979"/>
          </a:xfrm>
          <a:prstGeom prst="rect">
            <a:avLst/>
          </a:prstGeom>
          <a:noFill/>
          <a:ln>
            <a:noFill/>
          </a:ln>
        </p:spPr>
      </p:pic>
      <p:sp>
        <p:nvSpPr>
          <p:cNvPr id="166" name="Google Shape;166;p28"/>
          <p:cNvSpPr/>
          <p:nvPr/>
        </p:nvSpPr>
        <p:spPr>
          <a:xfrm>
            <a:off x="1841175" y="2051825"/>
            <a:ext cx="768300" cy="42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t>Voxel Generation</a:t>
            </a:r>
            <a:endParaRPr sz="800"/>
          </a:p>
        </p:txBody>
      </p:sp>
      <p:sp>
        <p:nvSpPr>
          <p:cNvPr id="167" name="Google Shape;167;p28"/>
          <p:cNvSpPr/>
          <p:nvPr/>
        </p:nvSpPr>
        <p:spPr>
          <a:xfrm>
            <a:off x="2722700" y="2068850"/>
            <a:ext cx="716700" cy="4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t>Pillar Extraction</a:t>
            </a:r>
            <a:endParaRPr sz="800"/>
          </a:p>
          <a:p>
            <a:pPr marL="0" lvl="0" indent="0" algn="ctr" rtl="0">
              <a:spcBef>
                <a:spcPts val="0"/>
              </a:spcBef>
              <a:spcAft>
                <a:spcPts val="0"/>
              </a:spcAft>
              <a:buNone/>
            </a:pPr>
            <a:r>
              <a:rPr lang="en" sz="800"/>
              <a:t>(PFE)</a:t>
            </a:r>
            <a:endParaRPr sz="800"/>
          </a:p>
        </p:txBody>
      </p:sp>
      <p:sp>
        <p:nvSpPr>
          <p:cNvPr id="168" name="Google Shape;168;p28"/>
          <p:cNvSpPr/>
          <p:nvPr/>
        </p:nvSpPr>
        <p:spPr>
          <a:xfrm>
            <a:off x="3584325" y="2068850"/>
            <a:ext cx="658200" cy="4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t>Region Proposal</a:t>
            </a:r>
            <a:endParaRPr sz="800"/>
          </a:p>
          <a:p>
            <a:pPr marL="0" lvl="0" indent="0" algn="ctr" rtl="0">
              <a:spcBef>
                <a:spcPts val="0"/>
              </a:spcBef>
              <a:spcAft>
                <a:spcPts val="0"/>
              </a:spcAft>
              <a:buNone/>
            </a:pPr>
            <a:r>
              <a:rPr lang="en" sz="800"/>
              <a:t>(RPN)</a:t>
            </a:r>
            <a:endParaRPr sz="800"/>
          </a:p>
        </p:txBody>
      </p:sp>
      <p:sp>
        <p:nvSpPr>
          <p:cNvPr id="169" name="Google Shape;169;p28"/>
          <p:cNvSpPr/>
          <p:nvPr/>
        </p:nvSpPr>
        <p:spPr>
          <a:xfrm>
            <a:off x="4400375" y="2060425"/>
            <a:ext cx="716700" cy="4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t>LiDAR 3D bounding box</a:t>
            </a:r>
            <a:endParaRPr sz="800"/>
          </a:p>
        </p:txBody>
      </p:sp>
      <p:cxnSp>
        <p:nvCxnSpPr>
          <p:cNvPr id="170" name="Google Shape;170;p28"/>
          <p:cNvCxnSpPr>
            <a:stCxn id="166" idx="3"/>
            <a:endCxn id="167" idx="1"/>
          </p:cNvCxnSpPr>
          <p:nvPr/>
        </p:nvCxnSpPr>
        <p:spPr>
          <a:xfrm>
            <a:off x="2609475" y="2264075"/>
            <a:ext cx="113100" cy="8400"/>
          </a:xfrm>
          <a:prstGeom prst="straightConnector1">
            <a:avLst/>
          </a:prstGeom>
          <a:noFill/>
          <a:ln w="9525" cap="flat" cmpd="sng">
            <a:solidFill>
              <a:schemeClr val="dk2"/>
            </a:solidFill>
            <a:prstDash val="solid"/>
            <a:round/>
            <a:headEnd type="none" w="med" len="med"/>
            <a:tailEnd type="triangle" w="med" len="med"/>
          </a:ln>
        </p:spPr>
      </p:cxnSp>
      <p:cxnSp>
        <p:nvCxnSpPr>
          <p:cNvPr id="171" name="Google Shape;171;p28"/>
          <p:cNvCxnSpPr>
            <a:endCxn id="168" idx="1"/>
          </p:cNvCxnSpPr>
          <p:nvPr/>
        </p:nvCxnSpPr>
        <p:spPr>
          <a:xfrm>
            <a:off x="3439425" y="2272550"/>
            <a:ext cx="144900" cy="0"/>
          </a:xfrm>
          <a:prstGeom prst="straightConnector1">
            <a:avLst/>
          </a:prstGeom>
          <a:noFill/>
          <a:ln w="9525" cap="flat" cmpd="sng">
            <a:solidFill>
              <a:schemeClr val="dk2"/>
            </a:solidFill>
            <a:prstDash val="solid"/>
            <a:round/>
            <a:headEnd type="none" w="med" len="med"/>
            <a:tailEnd type="triangle" w="med" len="med"/>
          </a:ln>
        </p:spPr>
      </p:cxnSp>
      <p:cxnSp>
        <p:nvCxnSpPr>
          <p:cNvPr id="172" name="Google Shape;172;p28"/>
          <p:cNvCxnSpPr>
            <a:stCxn id="168" idx="3"/>
            <a:endCxn id="169" idx="1"/>
          </p:cNvCxnSpPr>
          <p:nvPr/>
        </p:nvCxnSpPr>
        <p:spPr>
          <a:xfrm rot="10800000" flipH="1">
            <a:off x="4242525" y="2264150"/>
            <a:ext cx="157800" cy="8400"/>
          </a:xfrm>
          <a:prstGeom prst="straightConnector1">
            <a:avLst/>
          </a:prstGeom>
          <a:noFill/>
          <a:ln w="9525" cap="flat" cmpd="sng">
            <a:solidFill>
              <a:schemeClr val="dk2"/>
            </a:solidFill>
            <a:prstDash val="solid"/>
            <a:round/>
            <a:headEnd type="none" w="med" len="med"/>
            <a:tailEnd type="triangle" w="med" len="med"/>
          </a:ln>
        </p:spPr>
      </p:cxnSp>
      <p:cxnSp>
        <p:nvCxnSpPr>
          <p:cNvPr id="173" name="Google Shape;173;p28"/>
          <p:cNvCxnSpPr>
            <a:stCxn id="146" idx="3"/>
            <a:endCxn id="154" idx="1"/>
          </p:cNvCxnSpPr>
          <p:nvPr/>
        </p:nvCxnSpPr>
        <p:spPr>
          <a:xfrm>
            <a:off x="4380400" y="1139700"/>
            <a:ext cx="174000" cy="329100"/>
          </a:xfrm>
          <a:prstGeom prst="straightConnector1">
            <a:avLst/>
          </a:prstGeom>
          <a:noFill/>
          <a:ln w="9525" cap="flat" cmpd="sng">
            <a:solidFill>
              <a:schemeClr val="dk2"/>
            </a:solidFill>
            <a:prstDash val="solid"/>
            <a:round/>
            <a:headEnd type="none" w="med" len="med"/>
            <a:tailEnd type="triangle" w="med" len="med"/>
          </a:ln>
        </p:spPr>
      </p:cxnSp>
      <p:sp>
        <p:nvSpPr>
          <p:cNvPr id="174" name="Google Shape;174;p28"/>
          <p:cNvSpPr/>
          <p:nvPr/>
        </p:nvSpPr>
        <p:spPr>
          <a:xfrm>
            <a:off x="1973425" y="4312375"/>
            <a:ext cx="3167100" cy="682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pic>
        <p:nvPicPr>
          <p:cNvPr id="175" name="Google Shape;175;p28"/>
          <p:cNvPicPr preferRelativeResize="0"/>
          <p:nvPr/>
        </p:nvPicPr>
        <p:blipFill>
          <a:blip r:embed="rId5">
            <a:alphaModFix/>
          </a:blip>
          <a:stretch>
            <a:fillRect/>
          </a:stretch>
        </p:blipFill>
        <p:spPr>
          <a:xfrm>
            <a:off x="4789729" y="4332931"/>
            <a:ext cx="285601" cy="188543"/>
          </a:xfrm>
          <a:prstGeom prst="rect">
            <a:avLst/>
          </a:prstGeom>
          <a:noFill/>
          <a:ln>
            <a:noFill/>
          </a:ln>
        </p:spPr>
      </p:pic>
      <p:cxnSp>
        <p:nvCxnSpPr>
          <p:cNvPr id="176" name="Google Shape;176;p28"/>
          <p:cNvCxnSpPr>
            <a:stCxn id="147" idx="2"/>
          </p:cNvCxnSpPr>
          <p:nvPr/>
        </p:nvCxnSpPr>
        <p:spPr>
          <a:xfrm>
            <a:off x="3808300" y="3889250"/>
            <a:ext cx="2100" cy="435600"/>
          </a:xfrm>
          <a:prstGeom prst="straightConnector1">
            <a:avLst/>
          </a:prstGeom>
          <a:noFill/>
          <a:ln w="9525" cap="flat" cmpd="sng">
            <a:solidFill>
              <a:schemeClr val="dk2"/>
            </a:solidFill>
            <a:prstDash val="solid"/>
            <a:round/>
            <a:headEnd type="none" w="med" len="med"/>
            <a:tailEnd type="triangle" w="med" len="med"/>
          </a:ln>
        </p:spPr>
      </p:cxnSp>
      <p:cxnSp>
        <p:nvCxnSpPr>
          <p:cNvPr id="177" name="Google Shape;177;p28"/>
          <p:cNvCxnSpPr>
            <a:endCxn id="147" idx="2"/>
          </p:cNvCxnSpPr>
          <p:nvPr/>
        </p:nvCxnSpPr>
        <p:spPr>
          <a:xfrm rot="10800000">
            <a:off x="3808300" y="3889250"/>
            <a:ext cx="12600" cy="425100"/>
          </a:xfrm>
          <a:prstGeom prst="straightConnector1">
            <a:avLst/>
          </a:prstGeom>
          <a:noFill/>
          <a:ln w="9525" cap="flat" cmpd="sng">
            <a:solidFill>
              <a:schemeClr val="dk2"/>
            </a:solidFill>
            <a:prstDash val="solid"/>
            <a:round/>
            <a:headEnd type="none" w="med" len="med"/>
            <a:tailEnd type="triangle" w="med" len="med"/>
          </a:ln>
        </p:spPr>
      </p:cxnSp>
      <p:sp>
        <p:nvSpPr>
          <p:cNvPr id="178" name="Google Shape;178;p28"/>
          <p:cNvSpPr/>
          <p:nvPr/>
        </p:nvSpPr>
        <p:spPr>
          <a:xfrm>
            <a:off x="2151275" y="4441225"/>
            <a:ext cx="768300" cy="42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t>Anchor Feature Extraction</a:t>
            </a:r>
            <a:endParaRPr sz="800"/>
          </a:p>
        </p:txBody>
      </p:sp>
      <p:sp>
        <p:nvSpPr>
          <p:cNvPr id="179" name="Google Shape;179;p28"/>
          <p:cNvSpPr/>
          <p:nvPr/>
        </p:nvSpPr>
        <p:spPr>
          <a:xfrm>
            <a:off x="3064900" y="4441225"/>
            <a:ext cx="768300" cy="42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Conv Detectors</a:t>
            </a:r>
            <a:endParaRPr sz="800"/>
          </a:p>
        </p:txBody>
      </p:sp>
      <p:sp>
        <p:nvSpPr>
          <p:cNvPr id="180" name="Google Shape;180;p28"/>
          <p:cNvSpPr/>
          <p:nvPr/>
        </p:nvSpPr>
        <p:spPr>
          <a:xfrm>
            <a:off x="4007050" y="4445850"/>
            <a:ext cx="768300" cy="42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rPr>
              <a:t>Camera 2D</a:t>
            </a:r>
            <a:endParaRPr sz="800">
              <a:solidFill>
                <a:schemeClr val="dk1"/>
              </a:solidFill>
            </a:endParaRPr>
          </a:p>
          <a:p>
            <a:pPr marL="0" lvl="0" indent="0" algn="ctr" rtl="0">
              <a:spcBef>
                <a:spcPts val="0"/>
              </a:spcBef>
              <a:spcAft>
                <a:spcPts val="0"/>
              </a:spcAft>
              <a:buClr>
                <a:schemeClr val="dk1"/>
              </a:buClr>
              <a:buSzPts val="1100"/>
              <a:buFont typeface="Arial"/>
              <a:buNone/>
            </a:pPr>
            <a:r>
              <a:rPr lang="en" sz="800">
                <a:solidFill>
                  <a:schemeClr val="dk1"/>
                </a:solidFill>
              </a:rPr>
              <a:t>Bounding Box</a:t>
            </a:r>
            <a:endParaRPr sz="800">
              <a:solidFill>
                <a:schemeClr val="dk1"/>
              </a:solidFill>
            </a:endParaRPr>
          </a:p>
        </p:txBody>
      </p:sp>
      <p:cxnSp>
        <p:nvCxnSpPr>
          <p:cNvPr id="181" name="Google Shape;181;p28"/>
          <p:cNvCxnSpPr>
            <a:stCxn id="178" idx="3"/>
            <a:endCxn id="179" idx="1"/>
          </p:cNvCxnSpPr>
          <p:nvPr/>
        </p:nvCxnSpPr>
        <p:spPr>
          <a:xfrm>
            <a:off x="2919575" y="4653475"/>
            <a:ext cx="145200" cy="0"/>
          </a:xfrm>
          <a:prstGeom prst="straightConnector1">
            <a:avLst/>
          </a:prstGeom>
          <a:noFill/>
          <a:ln w="9525" cap="flat" cmpd="sng">
            <a:solidFill>
              <a:schemeClr val="dk2"/>
            </a:solidFill>
            <a:prstDash val="solid"/>
            <a:round/>
            <a:headEnd type="none" w="med" len="med"/>
            <a:tailEnd type="triangle" w="med" len="med"/>
          </a:ln>
        </p:spPr>
      </p:cxnSp>
      <p:cxnSp>
        <p:nvCxnSpPr>
          <p:cNvPr id="182" name="Google Shape;182;p28"/>
          <p:cNvCxnSpPr>
            <a:stCxn id="179" idx="3"/>
            <a:endCxn id="180" idx="1"/>
          </p:cNvCxnSpPr>
          <p:nvPr/>
        </p:nvCxnSpPr>
        <p:spPr>
          <a:xfrm>
            <a:off x="3833200" y="4653475"/>
            <a:ext cx="174000" cy="4500"/>
          </a:xfrm>
          <a:prstGeom prst="straightConnector1">
            <a:avLst/>
          </a:prstGeom>
          <a:noFill/>
          <a:ln w="9525" cap="flat" cmpd="sng">
            <a:solidFill>
              <a:schemeClr val="dk2"/>
            </a:solidFill>
            <a:prstDash val="solid"/>
            <a:round/>
            <a:headEnd type="none" w="med" len="med"/>
            <a:tailEnd type="triangle" w="med" len="med"/>
          </a:ln>
        </p:spPr>
      </p:cxnSp>
      <p:sp>
        <p:nvSpPr>
          <p:cNvPr id="183" name="Google Shape;183;p28"/>
          <p:cNvSpPr txBox="1"/>
          <p:nvPr/>
        </p:nvSpPr>
        <p:spPr>
          <a:xfrm>
            <a:off x="6081638" y="1723575"/>
            <a:ext cx="14775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Bounding Box Module</a:t>
            </a:r>
            <a:endParaRPr sz="800"/>
          </a:p>
        </p:txBody>
      </p:sp>
      <p:sp>
        <p:nvSpPr>
          <p:cNvPr id="184" name="Google Shape;184;p28"/>
          <p:cNvSpPr/>
          <p:nvPr/>
        </p:nvSpPr>
        <p:spPr>
          <a:xfrm>
            <a:off x="6277526" y="2151325"/>
            <a:ext cx="803100" cy="524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t>Intersection</a:t>
            </a:r>
            <a:endParaRPr sz="800"/>
          </a:p>
          <a:p>
            <a:pPr marL="0" lvl="0" indent="0" algn="ctr" rtl="0">
              <a:spcBef>
                <a:spcPts val="0"/>
              </a:spcBef>
              <a:spcAft>
                <a:spcPts val="0"/>
              </a:spcAft>
              <a:buNone/>
            </a:pPr>
            <a:r>
              <a:rPr lang="en" sz="800"/>
              <a:t>Over</a:t>
            </a:r>
            <a:endParaRPr sz="800"/>
          </a:p>
          <a:p>
            <a:pPr marL="0" lvl="0" indent="0" algn="ctr" rtl="0">
              <a:spcBef>
                <a:spcPts val="0"/>
              </a:spcBef>
              <a:spcAft>
                <a:spcPts val="0"/>
              </a:spcAft>
              <a:buNone/>
            </a:pPr>
            <a:r>
              <a:rPr lang="en" sz="800"/>
              <a:t>Union</a:t>
            </a:r>
            <a:endParaRPr sz="800"/>
          </a:p>
          <a:p>
            <a:pPr marL="0" lvl="0" indent="0" algn="ctr" rtl="0">
              <a:spcBef>
                <a:spcPts val="0"/>
              </a:spcBef>
              <a:spcAft>
                <a:spcPts val="0"/>
              </a:spcAft>
              <a:buNone/>
            </a:pPr>
            <a:r>
              <a:rPr lang="en" sz="800"/>
              <a:t>Module</a:t>
            </a:r>
            <a:endParaRPr sz="800"/>
          </a:p>
        </p:txBody>
      </p:sp>
      <p:sp>
        <p:nvSpPr>
          <p:cNvPr id="185" name="Google Shape;185;p28"/>
          <p:cNvSpPr/>
          <p:nvPr/>
        </p:nvSpPr>
        <p:spPr>
          <a:xfrm>
            <a:off x="6264926" y="2913900"/>
            <a:ext cx="803100" cy="524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t>Threshold</a:t>
            </a:r>
            <a:endParaRPr sz="800"/>
          </a:p>
          <a:p>
            <a:pPr marL="0" lvl="0" indent="0" algn="ctr" rtl="0">
              <a:spcBef>
                <a:spcPts val="0"/>
              </a:spcBef>
              <a:spcAft>
                <a:spcPts val="0"/>
              </a:spcAft>
              <a:buNone/>
            </a:pPr>
            <a:r>
              <a:rPr lang="en" sz="800"/>
              <a:t>BBox</a:t>
            </a:r>
            <a:endParaRPr sz="800"/>
          </a:p>
          <a:p>
            <a:pPr marL="0" lvl="0" indent="0" algn="ctr" rtl="0">
              <a:spcBef>
                <a:spcPts val="0"/>
              </a:spcBef>
              <a:spcAft>
                <a:spcPts val="0"/>
              </a:spcAft>
              <a:buNone/>
            </a:pPr>
            <a:r>
              <a:rPr lang="en" sz="800"/>
              <a:t>Module</a:t>
            </a:r>
            <a:endParaRPr sz="800"/>
          </a:p>
        </p:txBody>
      </p:sp>
      <p:cxnSp>
        <p:nvCxnSpPr>
          <p:cNvPr id="186" name="Google Shape;186;p28"/>
          <p:cNvCxnSpPr>
            <a:stCxn id="184" idx="2"/>
            <a:endCxn id="185" idx="0"/>
          </p:cNvCxnSpPr>
          <p:nvPr/>
        </p:nvCxnSpPr>
        <p:spPr>
          <a:xfrm flipH="1">
            <a:off x="6666476" y="2675425"/>
            <a:ext cx="12600" cy="238500"/>
          </a:xfrm>
          <a:prstGeom prst="straightConnector1">
            <a:avLst/>
          </a:prstGeom>
          <a:noFill/>
          <a:ln w="9525" cap="flat" cmpd="sng">
            <a:solidFill>
              <a:schemeClr val="dk2"/>
            </a:solidFill>
            <a:prstDash val="solid"/>
            <a:round/>
            <a:headEnd type="none" w="med" len="med"/>
            <a:tailEnd type="triangle" w="med" len="med"/>
          </a:ln>
        </p:spPr>
      </p:cxnSp>
      <p:cxnSp>
        <p:nvCxnSpPr>
          <p:cNvPr id="187" name="Google Shape;187;p28"/>
          <p:cNvCxnSpPr>
            <a:stCxn id="147" idx="3"/>
            <a:endCxn id="155" idx="1"/>
          </p:cNvCxnSpPr>
          <p:nvPr/>
        </p:nvCxnSpPr>
        <p:spPr>
          <a:xfrm>
            <a:off x="4380400" y="3548150"/>
            <a:ext cx="193200" cy="4035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1"/>
        <p:cNvGrpSpPr/>
        <p:nvPr/>
      </p:nvGrpSpPr>
      <p:grpSpPr>
        <a:xfrm>
          <a:off x="0" y="0"/>
          <a:ext cx="0" cy="0"/>
          <a:chOff x="0" y="0"/>
          <a:chExt cx="0" cy="0"/>
        </a:xfrm>
      </p:grpSpPr>
      <p:sp>
        <p:nvSpPr>
          <p:cNvPr id="192" name="Google Shape;192;p29"/>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a:t>Lidar-based 3D Object Detection Inference Model</a:t>
            </a:r>
            <a:endParaRPr/>
          </a:p>
        </p:txBody>
      </p:sp>
      <p:sp>
        <p:nvSpPr>
          <p:cNvPr id="193" name="Google Shape;193;p29"/>
          <p:cNvSpPr txBox="1">
            <a:spLocks noGrp="1"/>
          </p:cNvSpPr>
          <p:nvPr>
            <p:ph type="body" idx="1"/>
          </p:nvPr>
        </p:nvSpPr>
        <p:spPr>
          <a:xfrm>
            <a:off x="144504" y="867021"/>
            <a:ext cx="8984630" cy="3875100"/>
          </a:xfrm>
          <a:prstGeom prst="rect">
            <a:avLst/>
          </a:prstGeom>
          <a:noFill/>
          <a:ln>
            <a:noFill/>
          </a:ln>
        </p:spPr>
        <p:txBody>
          <a:bodyPr spcFirstLastPara="1" wrap="square" lIns="68575" tIns="34275" rIns="68575" bIns="34275" anchor="t" anchorCtr="0">
            <a:normAutofit fontScale="92500"/>
          </a:bodyPr>
          <a:lstStyle/>
          <a:p>
            <a:pPr marL="177800" lvl="0" indent="-143827" algn="l" rtl="0">
              <a:lnSpc>
                <a:spcPct val="150000"/>
              </a:lnSpc>
              <a:spcBef>
                <a:spcPts val="0"/>
              </a:spcBef>
              <a:spcAft>
                <a:spcPts val="0"/>
              </a:spcAft>
              <a:buSzPct val="100000"/>
              <a:buChar char="•"/>
            </a:pPr>
            <a:r>
              <a:rPr lang="en" sz="1800" b="1" dirty="0"/>
              <a:t>Voxel Generation: </a:t>
            </a:r>
            <a:r>
              <a:rPr lang="en" sz="1800" dirty="0"/>
              <a:t>Convert point cloud pixel data into stacked pillars tensor (voxels) and pillar index tensor.</a:t>
            </a:r>
            <a:endParaRPr sz="1800" dirty="0"/>
          </a:p>
          <a:p>
            <a:pPr marL="177800" lvl="0" indent="-143827" algn="l" rtl="0">
              <a:lnSpc>
                <a:spcPct val="150000"/>
              </a:lnSpc>
              <a:spcBef>
                <a:spcPts val="0"/>
              </a:spcBef>
              <a:spcAft>
                <a:spcPts val="0"/>
              </a:spcAft>
              <a:buSzPct val="100000"/>
              <a:buChar char="•"/>
            </a:pPr>
            <a:r>
              <a:rPr lang="en" sz="1800" b="1" dirty="0"/>
              <a:t>Pillar Feature Extraction (PFE):</a:t>
            </a:r>
            <a:r>
              <a:rPr lang="en" sz="1800" dirty="0"/>
              <a:t> Use the stacked pillars to learn features.</a:t>
            </a:r>
            <a:endParaRPr sz="1800" dirty="0"/>
          </a:p>
          <a:p>
            <a:pPr marL="177800" lvl="0" indent="-143827" algn="l" rtl="0">
              <a:lnSpc>
                <a:spcPct val="150000"/>
              </a:lnSpc>
              <a:spcBef>
                <a:spcPts val="0"/>
              </a:spcBef>
              <a:spcAft>
                <a:spcPts val="0"/>
              </a:spcAft>
              <a:buSzPct val="100000"/>
              <a:buChar char="•"/>
            </a:pPr>
            <a:r>
              <a:rPr lang="en" sz="1800" b="1" dirty="0"/>
              <a:t>Scattering : </a:t>
            </a:r>
            <a:r>
              <a:rPr lang="en" sz="1800" dirty="0"/>
              <a:t>Project the center point of the object in 3D point cloud (PCL) onto the 2D image (Pseudo Image).</a:t>
            </a:r>
            <a:endParaRPr sz="1800" b="1" dirty="0"/>
          </a:p>
          <a:p>
            <a:pPr marL="177800" lvl="0" indent="-143827" algn="l" rtl="0">
              <a:lnSpc>
                <a:spcPct val="150000"/>
              </a:lnSpc>
              <a:spcBef>
                <a:spcPts val="0"/>
              </a:spcBef>
              <a:spcAft>
                <a:spcPts val="0"/>
              </a:spcAft>
              <a:buSzPct val="100000"/>
              <a:buChar char="•"/>
            </a:pPr>
            <a:r>
              <a:rPr lang="en" sz="1800" b="1" dirty="0"/>
              <a:t>Region Proposal Network (RPN): </a:t>
            </a:r>
            <a:r>
              <a:rPr lang="en" sz="1800" dirty="0"/>
              <a:t>Using a 2D CNN to extract features from pseudo-image.</a:t>
            </a:r>
            <a:endParaRPr sz="1800" dirty="0"/>
          </a:p>
          <a:p>
            <a:pPr marL="177800" lvl="0" indent="-143827" algn="l" rtl="0">
              <a:lnSpc>
                <a:spcPct val="150000"/>
              </a:lnSpc>
              <a:spcBef>
                <a:spcPts val="0"/>
              </a:spcBef>
              <a:spcAft>
                <a:spcPts val="0"/>
              </a:spcAft>
              <a:buSzPct val="100000"/>
              <a:buChar char="•"/>
            </a:pPr>
            <a:r>
              <a:rPr lang="en" sz="1800" b="1" dirty="0"/>
              <a:t>3D Bounding Box Prediction : </a:t>
            </a:r>
            <a:r>
              <a:rPr lang="en" sz="1800" dirty="0"/>
              <a:t>Filter box with NMS algorithm.</a:t>
            </a:r>
            <a:endParaRPr sz="1800" dirty="0"/>
          </a:p>
          <a:p>
            <a:pPr marL="177800" lvl="0" indent="-143827" algn="l" rtl="0">
              <a:lnSpc>
                <a:spcPct val="150000"/>
              </a:lnSpc>
              <a:spcBef>
                <a:spcPts val="0"/>
              </a:spcBef>
              <a:spcAft>
                <a:spcPts val="0"/>
              </a:spcAft>
              <a:buSzPct val="100000"/>
              <a:buChar char="•"/>
            </a:pPr>
            <a:r>
              <a:rPr lang="en" sz="1800" b="1" dirty="0"/>
              <a:t>NMS Algorithm: </a:t>
            </a:r>
            <a:r>
              <a:rPr lang="en" sz="1800" dirty="0"/>
              <a:t>Non-Maximum suppression algorithm - Compare proposal with every other proposal and remove if IOU (Intersection over Union) is less than certain threshold.</a:t>
            </a:r>
            <a:endParaRPr sz="1800" dirty="0"/>
          </a:p>
          <a:p>
            <a:pPr marL="0" lvl="0" indent="0" algn="l" rtl="0">
              <a:lnSpc>
                <a:spcPct val="150000"/>
              </a:lnSpc>
              <a:spcBef>
                <a:spcPts val="0"/>
              </a:spcBef>
              <a:spcAft>
                <a:spcPts val="0"/>
              </a:spcAft>
              <a:buNone/>
            </a:pPr>
            <a:endParaRPr sz="1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7"/>
        <p:cNvGrpSpPr/>
        <p:nvPr/>
      </p:nvGrpSpPr>
      <p:grpSpPr>
        <a:xfrm>
          <a:off x="0" y="0"/>
          <a:ext cx="0" cy="0"/>
          <a:chOff x="0" y="0"/>
          <a:chExt cx="0" cy="0"/>
        </a:xfrm>
      </p:grpSpPr>
      <p:sp>
        <p:nvSpPr>
          <p:cNvPr id="198" name="Google Shape;198;p30"/>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a:t>Fusion Inference Model</a:t>
            </a:r>
            <a:endParaRPr/>
          </a:p>
        </p:txBody>
      </p:sp>
      <p:sp>
        <p:nvSpPr>
          <p:cNvPr id="199" name="Google Shape;199;p30"/>
          <p:cNvSpPr txBox="1">
            <a:spLocks noGrp="1"/>
          </p:cNvSpPr>
          <p:nvPr>
            <p:ph type="body" idx="1"/>
          </p:nvPr>
        </p:nvSpPr>
        <p:spPr>
          <a:xfrm>
            <a:off x="285750" y="911625"/>
            <a:ext cx="8741700" cy="3875100"/>
          </a:xfrm>
          <a:prstGeom prst="rect">
            <a:avLst/>
          </a:prstGeom>
          <a:noFill/>
          <a:ln>
            <a:noFill/>
          </a:ln>
        </p:spPr>
        <p:txBody>
          <a:bodyPr spcFirstLastPara="1" wrap="square" lIns="68575" tIns="34275" rIns="68575" bIns="34275" anchor="t" anchorCtr="0">
            <a:normAutofit/>
          </a:bodyPr>
          <a:lstStyle/>
          <a:p>
            <a:pPr marL="177800" lvl="0" indent="-152400" algn="l" rtl="0">
              <a:lnSpc>
                <a:spcPct val="150000"/>
              </a:lnSpc>
              <a:spcBef>
                <a:spcPts val="0"/>
              </a:spcBef>
              <a:spcAft>
                <a:spcPts val="0"/>
              </a:spcAft>
              <a:buSzPts val="1800"/>
              <a:buChar char="•"/>
            </a:pPr>
            <a:r>
              <a:rPr lang="en" sz="1800" b="1" dirty="0"/>
              <a:t>IOU YOLO vs LiDAR: </a:t>
            </a:r>
            <a:r>
              <a:rPr lang="en" sz="1800" dirty="0"/>
              <a:t>Evaluate whether the distance between this point and the position center of the object detected by YOLO is greater than a certain threshold.</a:t>
            </a:r>
            <a:endParaRPr sz="1800" dirty="0"/>
          </a:p>
          <a:p>
            <a:pPr marL="0" lvl="0" indent="0" algn="l" rtl="0">
              <a:lnSpc>
                <a:spcPct val="150000"/>
              </a:lnSpc>
              <a:spcBef>
                <a:spcPts val="0"/>
              </a:spcBef>
              <a:spcAft>
                <a:spcPts val="0"/>
              </a:spcAft>
              <a:buNone/>
            </a:pPr>
            <a:endParaRPr sz="1800" dirty="0"/>
          </a:p>
        </p:txBody>
      </p:sp>
      <p:pic>
        <p:nvPicPr>
          <p:cNvPr id="200" name="Google Shape;200;p30"/>
          <p:cNvPicPr preferRelativeResize="0"/>
          <p:nvPr/>
        </p:nvPicPr>
        <p:blipFill>
          <a:blip r:embed="rId4">
            <a:alphaModFix/>
          </a:blip>
          <a:stretch>
            <a:fillRect/>
          </a:stretch>
        </p:blipFill>
        <p:spPr>
          <a:xfrm>
            <a:off x="433925" y="1747024"/>
            <a:ext cx="8445349" cy="33964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4"/>
        <p:cNvGrpSpPr/>
        <p:nvPr/>
      </p:nvGrpSpPr>
      <p:grpSpPr>
        <a:xfrm>
          <a:off x="0" y="0"/>
          <a:ext cx="0" cy="0"/>
          <a:chOff x="0" y="0"/>
          <a:chExt cx="0" cy="0"/>
        </a:xfrm>
      </p:grpSpPr>
      <p:sp>
        <p:nvSpPr>
          <p:cNvPr id="205" name="Google Shape;205;p31"/>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a:t>LiDAR Based 3D Object Detection</a:t>
            </a:r>
            <a:endParaRPr/>
          </a:p>
        </p:txBody>
      </p:sp>
      <p:sp>
        <p:nvSpPr>
          <p:cNvPr id="206" name="Google Shape;206;p31"/>
          <p:cNvSpPr txBox="1">
            <a:spLocks noGrp="1"/>
          </p:cNvSpPr>
          <p:nvPr>
            <p:ph type="body" idx="1"/>
          </p:nvPr>
        </p:nvSpPr>
        <p:spPr>
          <a:xfrm>
            <a:off x="285750" y="911650"/>
            <a:ext cx="8741700" cy="4297200"/>
          </a:xfrm>
          <a:prstGeom prst="rect">
            <a:avLst/>
          </a:prstGeom>
          <a:noFill/>
          <a:ln>
            <a:noFill/>
          </a:ln>
        </p:spPr>
        <p:txBody>
          <a:bodyPr spcFirstLastPara="1" wrap="square" lIns="68575" tIns="34275" rIns="68575" bIns="34275" anchor="t" anchorCtr="0">
            <a:normAutofit/>
          </a:bodyPr>
          <a:lstStyle/>
          <a:p>
            <a:pPr marL="177800" lvl="0" indent="-152400" algn="l" rtl="0">
              <a:lnSpc>
                <a:spcPct val="200000"/>
              </a:lnSpc>
              <a:spcBef>
                <a:spcPts val="0"/>
              </a:spcBef>
              <a:spcAft>
                <a:spcPts val="0"/>
              </a:spcAft>
              <a:buSzPts val="1800"/>
              <a:buChar char="•"/>
            </a:pPr>
            <a:r>
              <a:rPr lang="en" sz="1600" dirty="0"/>
              <a:t>We will focus on LiDAR data since it aids in identifying depth hence helping solve 3D Object detection problem as compared to Camera only Object detection.</a:t>
            </a:r>
            <a:endParaRPr sz="1600" dirty="0"/>
          </a:p>
          <a:p>
            <a:pPr marL="177800" lvl="0" indent="-152400" algn="l" rtl="0">
              <a:lnSpc>
                <a:spcPct val="200000"/>
              </a:lnSpc>
              <a:spcBef>
                <a:spcPts val="0"/>
              </a:spcBef>
              <a:spcAft>
                <a:spcPts val="0"/>
              </a:spcAft>
              <a:buSzPts val="1800"/>
              <a:buChar char="•"/>
            </a:pPr>
            <a:r>
              <a:rPr lang="en" sz="1600" dirty="0"/>
              <a:t>Point Cloud Data to create 3D image reconstruction of environment.</a:t>
            </a:r>
            <a:endParaRPr sz="1600" dirty="0"/>
          </a:p>
          <a:p>
            <a:pPr marL="177800" lvl="0" indent="-152400" algn="l" rtl="0">
              <a:lnSpc>
                <a:spcPct val="200000"/>
              </a:lnSpc>
              <a:spcBef>
                <a:spcPts val="0"/>
              </a:spcBef>
              <a:spcAft>
                <a:spcPts val="0"/>
              </a:spcAft>
              <a:buSzPts val="1800"/>
              <a:buChar char="•"/>
            </a:pPr>
            <a:r>
              <a:rPr lang="en" sz="1600" dirty="0"/>
              <a:t>Highest mAP prevails for LiDAR based techniques.</a:t>
            </a:r>
            <a:endParaRPr sz="1600" dirty="0"/>
          </a:p>
          <a:p>
            <a:pPr marL="177800" indent="-152400">
              <a:lnSpc>
                <a:spcPct val="200000"/>
              </a:lnSpc>
              <a:spcBef>
                <a:spcPts val="0"/>
              </a:spcBef>
              <a:buSzPts val="1800"/>
            </a:pPr>
            <a:r>
              <a:rPr lang="en-US" sz="1600" dirty="0" err="1">
                <a:latin typeface="Arial"/>
                <a:ea typeface="Arial"/>
                <a:cs typeface="Arial"/>
                <a:sym typeface="Arial"/>
              </a:rPr>
              <a:t>Atleast</a:t>
            </a:r>
            <a:r>
              <a:rPr lang="en-US" sz="1600" dirty="0">
                <a:latin typeface="Arial"/>
                <a:ea typeface="Arial"/>
                <a:cs typeface="Arial"/>
                <a:sym typeface="Arial"/>
              </a:rPr>
              <a:t> for L5 autonomy, LiDAR remains most necessary today for safety purpose.</a:t>
            </a:r>
            <a:endParaRPr lang="en" sz="1600" b="1" dirty="0"/>
          </a:p>
          <a:p>
            <a:pPr marL="177800" lvl="0" indent="-152400" algn="l" rtl="0">
              <a:lnSpc>
                <a:spcPct val="200000"/>
              </a:lnSpc>
              <a:spcBef>
                <a:spcPts val="0"/>
              </a:spcBef>
              <a:spcAft>
                <a:spcPts val="0"/>
              </a:spcAft>
              <a:buSzPts val="1800"/>
              <a:buChar char="•"/>
            </a:pPr>
            <a:r>
              <a:rPr lang="en" sz="1600" b="1" dirty="0"/>
              <a:t>Nighttime </a:t>
            </a:r>
            <a:r>
              <a:rPr lang="en" sz="1600" dirty="0"/>
              <a:t>vision - LiDAR works best.</a:t>
            </a:r>
            <a:endParaRPr sz="1600" dirty="0"/>
          </a:p>
          <a:p>
            <a:pPr marL="177800" lvl="0" indent="-203200" algn="l" rtl="0">
              <a:lnSpc>
                <a:spcPct val="200000"/>
              </a:lnSpc>
              <a:spcBef>
                <a:spcPts val="0"/>
              </a:spcBef>
              <a:spcAft>
                <a:spcPts val="0"/>
              </a:spcAft>
              <a:buClr>
                <a:srgbClr val="595959"/>
              </a:buClr>
              <a:buSzPts val="1800"/>
              <a:buChar char="•"/>
            </a:pPr>
            <a:r>
              <a:rPr lang="en" sz="1600" u="sng" dirty="0">
                <a:solidFill>
                  <a:schemeClr val="hlink"/>
                </a:solidFill>
                <a:latin typeface="Arial"/>
                <a:ea typeface="Arial"/>
                <a:cs typeface="Arial"/>
                <a:sym typeface="Arial"/>
                <a:hlinkClick r:id="rId4"/>
              </a:rPr>
              <a:t>Pedestrian tests failed</a:t>
            </a:r>
            <a:r>
              <a:rPr lang="en" sz="1600" dirty="0">
                <a:latin typeface="Arial"/>
                <a:ea typeface="Arial"/>
                <a:cs typeface="Arial"/>
                <a:sym typeface="Arial"/>
              </a:rPr>
              <a:t> for Camera based object detection.</a:t>
            </a:r>
            <a:endParaRPr sz="1600" dirty="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0"/>
        <p:cNvGrpSpPr/>
        <p:nvPr/>
      </p:nvGrpSpPr>
      <p:grpSpPr>
        <a:xfrm>
          <a:off x="0" y="0"/>
          <a:ext cx="0" cy="0"/>
          <a:chOff x="0" y="0"/>
          <a:chExt cx="0" cy="0"/>
        </a:xfrm>
      </p:grpSpPr>
      <p:sp>
        <p:nvSpPr>
          <p:cNvPr id="211" name="Google Shape;211;p32"/>
          <p:cNvSpPr txBox="1">
            <a:spLocks noGrp="1"/>
          </p:cNvSpPr>
          <p:nvPr>
            <p:ph type="title"/>
          </p:nvPr>
        </p:nvSpPr>
        <p:spPr>
          <a:xfrm>
            <a:off x="285750" y="150541"/>
            <a:ext cx="8572500" cy="7611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A7934B"/>
              </a:buClr>
              <a:buSzPts val="2700"/>
              <a:buFont typeface="Roboto"/>
              <a:buNone/>
            </a:pPr>
            <a:r>
              <a:rPr lang="en"/>
              <a:t>KiTTi Dataset</a:t>
            </a:r>
            <a:endParaRPr/>
          </a:p>
        </p:txBody>
      </p:sp>
      <p:sp>
        <p:nvSpPr>
          <p:cNvPr id="212" name="Google Shape;212;p32"/>
          <p:cNvSpPr txBox="1">
            <a:spLocks noGrp="1"/>
          </p:cNvSpPr>
          <p:nvPr>
            <p:ph type="body" idx="1"/>
          </p:nvPr>
        </p:nvSpPr>
        <p:spPr>
          <a:xfrm>
            <a:off x="285750" y="911625"/>
            <a:ext cx="8741700" cy="3875100"/>
          </a:xfrm>
          <a:prstGeom prst="rect">
            <a:avLst/>
          </a:prstGeom>
          <a:noFill/>
          <a:ln>
            <a:noFill/>
          </a:ln>
        </p:spPr>
        <p:txBody>
          <a:bodyPr spcFirstLastPara="1" wrap="square" lIns="68575" tIns="34275" rIns="68575" bIns="34275" anchor="t" anchorCtr="0">
            <a:normAutofit/>
          </a:bodyPr>
          <a:lstStyle/>
          <a:p>
            <a:pPr marL="177800" lvl="0" indent="-203200" algn="l" rtl="0">
              <a:lnSpc>
                <a:spcPct val="150000"/>
              </a:lnSpc>
              <a:spcBef>
                <a:spcPts val="0"/>
              </a:spcBef>
              <a:spcAft>
                <a:spcPts val="0"/>
              </a:spcAft>
              <a:buSzPts val="1800"/>
              <a:buChar char="•"/>
            </a:pPr>
            <a:r>
              <a:rPr lang="en" sz="1600" dirty="0"/>
              <a:t>We will be using the KiTTi dataset curated by Toyota AV Research institute.</a:t>
            </a:r>
            <a:endParaRPr sz="1600" dirty="0"/>
          </a:p>
          <a:p>
            <a:pPr marL="177800" lvl="0" indent="-152400" algn="l" rtl="0">
              <a:lnSpc>
                <a:spcPct val="150000"/>
              </a:lnSpc>
              <a:spcBef>
                <a:spcPts val="0"/>
              </a:spcBef>
              <a:spcAft>
                <a:spcPts val="0"/>
              </a:spcAft>
              <a:buSzPts val="1800"/>
              <a:buChar char="•"/>
            </a:pPr>
            <a:r>
              <a:rPr lang="en" sz="1600" dirty="0"/>
              <a:t>7481 training scenes and 7581 test scenes and each scene ~500 frames.</a:t>
            </a:r>
            <a:endParaRPr sz="1600" dirty="0"/>
          </a:p>
          <a:p>
            <a:pPr marL="177800" lvl="0" indent="-152400" algn="l" rtl="0">
              <a:lnSpc>
                <a:spcPct val="150000"/>
              </a:lnSpc>
              <a:spcBef>
                <a:spcPts val="0"/>
              </a:spcBef>
              <a:spcAft>
                <a:spcPts val="0"/>
              </a:spcAft>
              <a:buSzPts val="1800"/>
              <a:buChar char="•"/>
            </a:pPr>
            <a:r>
              <a:rPr lang="en" sz="1600" dirty="0"/>
              <a:t>LiDAR data is captured by performing a 100ms 360 degree scan of the surrounding using the velodyne sensors (LiDAR spins at 10 fps).</a:t>
            </a:r>
            <a:endParaRPr sz="1600" dirty="0"/>
          </a:p>
          <a:p>
            <a:pPr marL="177800" lvl="0" indent="-152400" algn="l" rtl="0">
              <a:lnSpc>
                <a:spcPct val="150000"/>
              </a:lnSpc>
              <a:spcBef>
                <a:spcPts val="0"/>
              </a:spcBef>
              <a:spcAft>
                <a:spcPts val="0"/>
              </a:spcAft>
              <a:buSzPts val="1800"/>
              <a:buChar char="•"/>
            </a:pPr>
            <a:r>
              <a:rPr lang="en" sz="1600" dirty="0"/>
              <a:t>Resolution:  1382 x 512</a:t>
            </a:r>
            <a:endParaRPr sz="1600" dirty="0"/>
          </a:p>
          <a:p>
            <a:pPr marL="0" lvl="0" indent="0" algn="l" rtl="0">
              <a:lnSpc>
                <a:spcPct val="150000"/>
              </a:lnSpc>
              <a:spcBef>
                <a:spcPts val="0"/>
              </a:spcBef>
              <a:spcAft>
                <a:spcPts val="0"/>
              </a:spcAft>
              <a:buNone/>
            </a:pPr>
            <a:endParaRPr sz="1800" dirty="0"/>
          </a:p>
          <a:p>
            <a:pPr marL="0" lvl="0" indent="0" algn="l" rtl="0">
              <a:lnSpc>
                <a:spcPct val="150000"/>
              </a:lnSpc>
              <a:spcBef>
                <a:spcPts val="0"/>
              </a:spcBef>
              <a:spcAft>
                <a:spcPts val="0"/>
              </a:spcAft>
              <a:buNone/>
            </a:pPr>
            <a:endParaRPr sz="1800" dirty="0"/>
          </a:p>
        </p:txBody>
      </p:sp>
      <p:pic>
        <p:nvPicPr>
          <p:cNvPr id="213" name="Google Shape;213;p32"/>
          <p:cNvPicPr preferRelativeResize="0"/>
          <p:nvPr/>
        </p:nvPicPr>
        <p:blipFill>
          <a:blip r:embed="rId4">
            <a:alphaModFix/>
          </a:blip>
          <a:stretch>
            <a:fillRect/>
          </a:stretch>
        </p:blipFill>
        <p:spPr>
          <a:xfrm>
            <a:off x="4197375" y="2669825"/>
            <a:ext cx="3049300" cy="2386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3"/>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Dataset Comparisons </a:t>
            </a:r>
            <a:endParaRPr/>
          </a:p>
        </p:txBody>
      </p:sp>
      <p:graphicFrame>
        <p:nvGraphicFramePr>
          <p:cNvPr id="219" name="Google Shape;219;p33"/>
          <p:cNvGraphicFramePr/>
          <p:nvPr/>
        </p:nvGraphicFramePr>
        <p:xfrm>
          <a:off x="340575" y="1148490"/>
          <a:ext cx="8462825" cy="2480845"/>
        </p:xfrm>
        <a:graphic>
          <a:graphicData uri="http://schemas.openxmlformats.org/drawingml/2006/table">
            <a:tbl>
              <a:tblPr>
                <a:noFill/>
                <a:tableStyleId>{EE3FCDE7-AB1D-4607-B0F2-EB0501EABD23}</a:tableStyleId>
              </a:tblPr>
              <a:tblGrid>
                <a:gridCol w="1208975">
                  <a:extLst>
                    <a:ext uri="{9D8B030D-6E8A-4147-A177-3AD203B41FA5}">
                      <a16:colId xmlns:a16="http://schemas.microsoft.com/office/drawing/2014/main" val="20000"/>
                    </a:ext>
                  </a:extLst>
                </a:gridCol>
                <a:gridCol w="1208975">
                  <a:extLst>
                    <a:ext uri="{9D8B030D-6E8A-4147-A177-3AD203B41FA5}">
                      <a16:colId xmlns:a16="http://schemas.microsoft.com/office/drawing/2014/main" val="20001"/>
                    </a:ext>
                  </a:extLst>
                </a:gridCol>
                <a:gridCol w="1208975">
                  <a:extLst>
                    <a:ext uri="{9D8B030D-6E8A-4147-A177-3AD203B41FA5}">
                      <a16:colId xmlns:a16="http://schemas.microsoft.com/office/drawing/2014/main" val="20002"/>
                    </a:ext>
                  </a:extLst>
                </a:gridCol>
                <a:gridCol w="1208975">
                  <a:extLst>
                    <a:ext uri="{9D8B030D-6E8A-4147-A177-3AD203B41FA5}">
                      <a16:colId xmlns:a16="http://schemas.microsoft.com/office/drawing/2014/main" val="20003"/>
                    </a:ext>
                  </a:extLst>
                </a:gridCol>
                <a:gridCol w="1208975">
                  <a:extLst>
                    <a:ext uri="{9D8B030D-6E8A-4147-A177-3AD203B41FA5}">
                      <a16:colId xmlns:a16="http://schemas.microsoft.com/office/drawing/2014/main" val="20004"/>
                    </a:ext>
                  </a:extLst>
                </a:gridCol>
                <a:gridCol w="947450">
                  <a:extLst>
                    <a:ext uri="{9D8B030D-6E8A-4147-A177-3AD203B41FA5}">
                      <a16:colId xmlns:a16="http://schemas.microsoft.com/office/drawing/2014/main" val="20005"/>
                    </a:ext>
                  </a:extLst>
                </a:gridCol>
                <a:gridCol w="1470500">
                  <a:extLst>
                    <a:ext uri="{9D8B030D-6E8A-4147-A177-3AD203B41FA5}">
                      <a16:colId xmlns:a16="http://schemas.microsoft.com/office/drawing/2014/main" val="20006"/>
                    </a:ext>
                  </a:extLst>
                </a:gridCol>
              </a:tblGrid>
              <a:tr h="543450">
                <a:tc>
                  <a:txBody>
                    <a:bodyPr/>
                    <a:lstStyle/>
                    <a:p>
                      <a:pPr marL="0" lvl="0" indent="0" algn="ctr" rtl="0">
                        <a:spcBef>
                          <a:spcPts val="0"/>
                        </a:spcBef>
                        <a:spcAft>
                          <a:spcPts val="0"/>
                        </a:spcAft>
                        <a:buNone/>
                      </a:pPr>
                      <a:r>
                        <a:rPr lang="en" sz="1300" b="1">
                          <a:solidFill>
                            <a:srgbClr val="003057"/>
                          </a:solidFill>
                          <a:latin typeface="Roboto"/>
                          <a:ea typeface="Roboto"/>
                          <a:cs typeface="Roboto"/>
                          <a:sym typeface="Roboto"/>
                        </a:rPr>
                        <a:t>Dataset Name</a:t>
                      </a:r>
                      <a:endParaRPr sz="13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300" b="1">
                          <a:solidFill>
                            <a:srgbClr val="003057"/>
                          </a:solidFill>
                          <a:latin typeface="Roboto"/>
                          <a:ea typeface="Roboto"/>
                          <a:cs typeface="Roboto"/>
                          <a:sym typeface="Roboto"/>
                        </a:rPr>
                        <a:t>Paper</a:t>
                      </a:r>
                      <a:endParaRPr sz="1300" b="1">
                        <a:solidFill>
                          <a:srgbClr val="003057"/>
                        </a:solidFill>
                        <a:latin typeface="Roboto"/>
                        <a:ea typeface="Roboto"/>
                        <a:cs typeface="Roboto"/>
                        <a:sym typeface="Roboto"/>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rgbClr val="003057"/>
                          </a:solidFill>
                          <a:latin typeface="Roboto"/>
                          <a:ea typeface="Roboto"/>
                          <a:cs typeface="Roboto"/>
                          <a:sym typeface="Roboto"/>
                        </a:rPr>
                        <a:t>URL</a:t>
                      </a:r>
                      <a:endParaRPr sz="1300" b="1">
                        <a:solidFill>
                          <a:srgbClr val="003057"/>
                        </a:solidFill>
                        <a:latin typeface="Roboto"/>
                        <a:ea typeface="Roboto"/>
                        <a:cs typeface="Roboto"/>
                        <a:sym typeface="Roboto"/>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rgbClr val="003057"/>
                          </a:solidFill>
                          <a:latin typeface="Roboto"/>
                          <a:ea typeface="Roboto"/>
                          <a:cs typeface="Roboto"/>
                          <a:sym typeface="Roboto"/>
                        </a:rPr>
                        <a:t>Scenes</a:t>
                      </a:r>
                      <a:endParaRPr sz="13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300" b="1">
                          <a:solidFill>
                            <a:srgbClr val="003057"/>
                          </a:solidFill>
                          <a:latin typeface="Roboto"/>
                          <a:ea typeface="Roboto"/>
                          <a:cs typeface="Roboto"/>
                          <a:sym typeface="Roboto"/>
                        </a:rPr>
                        <a:t>Resolution</a:t>
                      </a:r>
                      <a:endParaRPr sz="1300" b="1">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300" b="1">
                          <a:solidFill>
                            <a:srgbClr val="003057"/>
                          </a:solidFill>
                          <a:latin typeface="Roboto"/>
                          <a:ea typeface="Roboto"/>
                          <a:cs typeface="Roboto"/>
                          <a:sym typeface="Roboto"/>
                        </a:rPr>
                        <a:t>Video length</a:t>
                      </a:r>
                      <a:endParaRPr sz="1300" b="1">
                        <a:solidFill>
                          <a:srgbClr val="003057"/>
                        </a:solidFill>
                        <a:latin typeface="Roboto"/>
                        <a:ea typeface="Roboto"/>
                        <a:cs typeface="Roboto"/>
                        <a:sym typeface="Roboto"/>
                      </a:endParaRPr>
                    </a:p>
                  </a:txBody>
                  <a:tcPr marL="91425" marR="91425" marT="91425" marB="91425"/>
                </a:tc>
                <a:tc>
                  <a:txBody>
                    <a:bodyPr/>
                    <a:lstStyle/>
                    <a:p>
                      <a:pPr marL="0" lvl="0" indent="0" algn="l" rtl="0">
                        <a:spcBef>
                          <a:spcPts val="0"/>
                        </a:spcBef>
                        <a:spcAft>
                          <a:spcPts val="0"/>
                        </a:spcAft>
                        <a:buNone/>
                      </a:pPr>
                      <a:r>
                        <a:rPr lang="en" sz="1300" b="1">
                          <a:solidFill>
                            <a:srgbClr val="003057"/>
                          </a:solidFill>
                          <a:latin typeface="Roboto"/>
                          <a:ea typeface="Roboto"/>
                          <a:cs typeface="Roboto"/>
                          <a:sym typeface="Roboto"/>
                        </a:rPr>
                        <a:t>FPS</a:t>
                      </a:r>
                      <a:endParaRPr sz="1300" b="1">
                        <a:solidFill>
                          <a:srgbClr val="003057"/>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0"/>
                  </a:ext>
                </a:extLst>
              </a:tr>
              <a:tr h="454150">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KITTI</a:t>
                      </a:r>
                      <a:endParaRPr sz="1300">
                        <a:solidFill>
                          <a:srgbClr val="003057"/>
                        </a:solidFill>
                        <a:latin typeface="Roboto"/>
                        <a:ea typeface="Roboto"/>
                        <a:cs typeface="Roboto"/>
                        <a:sym typeface="Roboto"/>
                      </a:endParaRPr>
                    </a:p>
                    <a:p>
                      <a:pPr marL="0" lvl="0" indent="0" algn="ctr" rtl="0">
                        <a:spcBef>
                          <a:spcPts val="0"/>
                        </a:spcBef>
                        <a:spcAft>
                          <a:spcPts val="0"/>
                        </a:spcAft>
                        <a:buNone/>
                      </a:pPr>
                      <a:r>
                        <a:rPr lang="en" sz="1300">
                          <a:solidFill>
                            <a:srgbClr val="003057"/>
                          </a:solidFill>
                          <a:latin typeface="Roboto"/>
                          <a:ea typeface="Roboto"/>
                          <a:cs typeface="Roboto"/>
                          <a:sym typeface="Roboto"/>
                        </a:rPr>
                        <a:t>(Toyota)</a:t>
                      </a:r>
                      <a:endParaRPr sz="1300">
                        <a:solidFill>
                          <a:srgbClr val="003057"/>
                        </a:solidFill>
                        <a:latin typeface="Roboto"/>
                        <a:ea typeface="Roboto"/>
                        <a:cs typeface="Roboto"/>
                        <a:sym typeface="Roboto"/>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u="sng">
                          <a:solidFill>
                            <a:srgbClr val="0097A7"/>
                          </a:solidFill>
                          <a:hlinkClick r:id="rId3">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u="sng">
                          <a:solidFill>
                            <a:srgbClr val="0097A7"/>
                          </a:solidFill>
                          <a:hlinkClick r:id="rId4">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22</a:t>
                      </a:r>
                      <a:endParaRPr sz="1300">
                        <a:solidFill>
                          <a:srgbClr val="003057"/>
                        </a:solidFill>
                        <a:latin typeface="Roboto"/>
                        <a:ea typeface="Roboto"/>
                        <a:cs typeface="Roboto"/>
                        <a:sym typeface="Roboto"/>
                      </a:endParaRPr>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1382 x 512</a:t>
                      </a:r>
                      <a:endParaRPr sz="13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15 s</a:t>
                      </a:r>
                      <a:endParaRPr sz="13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10 fps (LiDAR)</a:t>
                      </a:r>
                      <a:endParaRPr sz="1300">
                        <a:solidFill>
                          <a:srgbClr val="003057"/>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1"/>
                  </a:ext>
                </a:extLst>
              </a:tr>
              <a:tr h="743575">
                <a:tc>
                  <a:txBody>
                    <a:bodyPr/>
                    <a:lstStyle/>
                    <a:p>
                      <a:pPr marL="0" lvl="0" indent="0" algn="ctr" rtl="0">
                        <a:spcBef>
                          <a:spcPts val="0"/>
                        </a:spcBef>
                        <a:spcAft>
                          <a:spcPts val="0"/>
                        </a:spcAft>
                        <a:buClr>
                          <a:schemeClr val="dk1"/>
                        </a:buClr>
                        <a:buSzPts val="1100"/>
                        <a:buFont typeface="Arial"/>
                        <a:buNone/>
                      </a:pPr>
                      <a:r>
                        <a:rPr lang="en" sz="1300">
                          <a:solidFill>
                            <a:srgbClr val="003057"/>
                          </a:solidFill>
                          <a:latin typeface="Roboto"/>
                          <a:ea typeface="Roboto"/>
                          <a:cs typeface="Roboto"/>
                          <a:sym typeface="Roboto"/>
                        </a:rPr>
                        <a:t>NuScenes (Motional)</a:t>
                      </a:r>
                      <a:endParaRPr sz="1300">
                        <a:solidFill>
                          <a:srgbClr val="003057"/>
                        </a:solidFill>
                        <a:latin typeface="Roboto"/>
                        <a:ea typeface="Roboto"/>
                        <a:cs typeface="Roboto"/>
                        <a:sym typeface="Roboto"/>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u="sng">
                          <a:solidFill>
                            <a:srgbClr val="0097A7"/>
                          </a:solidFill>
                          <a:hlinkClick r:id="rId5">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u="sng">
                          <a:solidFill>
                            <a:srgbClr val="0097A7"/>
                          </a:solidFill>
                          <a:hlinkClick r:id="rId6">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1000</a:t>
                      </a:r>
                      <a:endParaRPr sz="1300">
                        <a:solidFill>
                          <a:srgbClr val="003057"/>
                        </a:solidFill>
                        <a:latin typeface="Roboto"/>
                        <a:ea typeface="Roboto"/>
                        <a:cs typeface="Roboto"/>
                        <a:sym typeface="Roboto"/>
                      </a:endParaRPr>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1600x1200</a:t>
                      </a:r>
                      <a:endParaRPr sz="13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20 s</a:t>
                      </a:r>
                      <a:endParaRPr sz="13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sz="1300">
                          <a:solidFill>
                            <a:srgbClr val="003057"/>
                          </a:solidFill>
                          <a:latin typeface="Roboto"/>
                          <a:ea typeface="Roboto"/>
                          <a:cs typeface="Roboto"/>
                          <a:sym typeface="Roboto"/>
                        </a:rPr>
                        <a:t>12 fps (Cameras)</a:t>
                      </a:r>
                      <a:endParaRPr sz="1300">
                        <a:solidFill>
                          <a:srgbClr val="003057"/>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en" sz="1300">
                          <a:solidFill>
                            <a:srgbClr val="003057"/>
                          </a:solidFill>
                          <a:latin typeface="Roboto"/>
                          <a:ea typeface="Roboto"/>
                          <a:cs typeface="Roboto"/>
                          <a:sym typeface="Roboto"/>
                        </a:rPr>
                        <a:t>20 fps (LiDAR)</a:t>
                      </a:r>
                      <a:endParaRPr sz="1300">
                        <a:solidFill>
                          <a:srgbClr val="003057"/>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2"/>
                  </a:ext>
                </a:extLst>
              </a:tr>
              <a:tr h="353225">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Waymo</a:t>
                      </a:r>
                      <a:endParaRPr sz="1300">
                        <a:solidFill>
                          <a:srgbClr val="003057"/>
                        </a:solidFill>
                        <a:latin typeface="Roboto"/>
                        <a:ea typeface="Roboto"/>
                        <a:cs typeface="Roboto"/>
                        <a:sym typeface="Roboto"/>
                      </a:endParaRPr>
                    </a:p>
                    <a:p>
                      <a:pPr marL="0" lvl="0" indent="0" algn="ctr" rtl="0">
                        <a:spcBef>
                          <a:spcPts val="0"/>
                        </a:spcBef>
                        <a:spcAft>
                          <a:spcPts val="0"/>
                        </a:spcAft>
                        <a:buNone/>
                      </a:pPr>
                      <a:r>
                        <a:rPr lang="en" sz="1300">
                          <a:solidFill>
                            <a:srgbClr val="003057"/>
                          </a:solidFill>
                          <a:latin typeface="Roboto"/>
                          <a:ea typeface="Roboto"/>
                          <a:cs typeface="Roboto"/>
                          <a:sym typeface="Roboto"/>
                        </a:rPr>
                        <a:t>(Google)</a:t>
                      </a:r>
                      <a:endParaRPr sz="1300">
                        <a:solidFill>
                          <a:srgbClr val="003057"/>
                        </a:solidFill>
                        <a:latin typeface="Roboto"/>
                        <a:ea typeface="Roboto"/>
                        <a:cs typeface="Roboto"/>
                        <a:sym typeface="Roboto"/>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u="sng">
                          <a:solidFill>
                            <a:srgbClr val="0097A7"/>
                          </a:solidFill>
                          <a:hlinkClick r:id="rId7">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u="sng">
                          <a:solidFill>
                            <a:srgbClr val="0097A7"/>
                          </a:solidFill>
                          <a:hlinkClick r:id="rId8">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1000</a:t>
                      </a:r>
                      <a:endParaRPr sz="1300">
                        <a:solidFill>
                          <a:srgbClr val="003057"/>
                        </a:solidFill>
                        <a:latin typeface="Roboto"/>
                        <a:ea typeface="Roboto"/>
                        <a:cs typeface="Roboto"/>
                        <a:sym typeface="Roboto"/>
                      </a:endParaRPr>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641 × 961</a:t>
                      </a:r>
                      <a:endParaRPr sz="13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20 s</a:t>
                      </a:r>
                      <a:endParaRPr sz="1300">
                        <a:solidFill>
                          <a:srgbClr val="003057"/>
                        </a:solidFill>
                        <a:latin typeface="Roboto"/>
                        <a:ea typeface="Roboto"/>
                        <a:cs typeface="Roboto"/>
                        <a:sym typeface="Roboto"/>
                      </a:endParaRPr>
                    </a:p>
                  </a:txBody>
                  <a:tcPr marL="91425" marR="91425" marT="91425" marB="91425"/>
                </a:tc>
                <a:tc>
                  <a:txBody>
                    <a:bodyPr/>
                    <a:lstStyle/>
                    <a:p>
                      <a:pPr marL="0" lvl="0" indent="0" algn="ctr" rtl="0">
                        <a:spcBef>
                          <a:spcPts val="0"/>
                        </a:spcBef>
                        <a:spcAft>
                          <a:spcPts val="0"/>
                        </a:spcAft>
                        <a:buNone/>
                      </a:pPr>
                      <a:r>
                        <a:rPr lang="en" sz="1300">
                          <a:solidFill>
                            <a:srgbClr val="003057"/>
                          </a:solidFill>
                          <a:latin typeface="Roboto"/>
                          <a:ea typeface="Roboto"/>
                          <a:cs typeface="Roboto"/>
                          <a:sym typeface="Roboto"/>
                        </a:rPr>
                        <a:t>10 fps</a:t>
                      </a:r>
                      <a:endParaRPr sz="1300">
                        <a:solidFill>
                          <a:srgbClr val="003057"/>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3"/>
                  </a:ext>
                </a:extLst>
              </a:tr>
            </a:tbl>
          </a:graphicData>
        </a:graphic>
      </p:graphicFrame>
      <p:sp>
        <p:nvSpPr>
          <p:cNvPr id="220" name="Google Shape;220;p33"/>
          <p:cNvSpPr txBox="1"/>
          <p:nvPr/>
        </p:nvSpPr>
        <p:spPr>
          <a:xfrm>
            <a:off x="311700" y="3824925"/>
            <a:ext cx="6276900" cy="831300"/>
          </a:xfrm>
          <a:prstGeom prst="rect">
            <a:avLst/>
          </a:prstGeom>
          <a:noFill/>
          <a:ln>
            <a:noFill/>
          </a:ln>
        </p:spPr>
        <p:txBody>
          <a:bodyPr spcFirstLastPara="1" wrap="square" lIns="91425" tIns="91425" rIns="91425" bIns="91425" anchor="t" anchorCtr="0">
            <a:spAutoFit/>
          </a:bodyPr>
          <a:lstStyle/>
          <a:p>
            <a:pPr marL="457200" lvl="0" indent="-317500" algn="l" rtl="0">
              <a:lnSpc>
                <a:spcPct val="200000"/>
              </a:lnSpc>
              <a:spcBef>
                <a:spcPts val="0"/>
              </a:spcBef>
              <a:spcAft>
                <a:spcPts val="0"/>
              </a:spcAft>
              <a:buSzPts val="1400"/>
              <a:buChar char="-"/>
            </a:pPr>
            <a:r>
              <a:rPr lang="en" sz="1300">
                <a:solidFill>
                  <a:srgbClr val="003057"/>
                </a:solidFill>
                <a:latin typeface="Roboto"/>
                <a:ea typeface="Roboto"/>
                <a:cs typeface="Roboto"/>
                <a:sym typeface="Roboto"/>
              </a:rPr>
              <a:t>Top 3 datasets most widely used and most comprehensive. </a:t>
            </a:r>
            <a:endParaRPr sz="1300">
              <a:solidFill>
                <a:srgbClr val="003057"/>
              </a:solidFill>
              <a:latin typeface="Roboto"/>
              <a:ea typeface="Roboto"/>
              <a:cs typeface="Roboto"/>
              <a:sym typeface="Roboto"/>
            </a:endParaRPr>
          </a:p>
          <a:p>
            <a:pPr marL="457200" lvl="0" indent="-317500" algn="l" rtl="0">
              <a:lnSpc>
                <a:spcPct val="200000"/>
              </a:lnSpc>
              <a:spcBef>
                <a:spcPts val="0"/>
              </a:spcBef>
              <a:spcAft>
                <a:spcPts val="0"/>
              </a:spcAft>
              <a:buSzPts val="1400"/>
              <a:buChar char="-"/>
            </a:pPr>
            <a:r>
              <a:rPr lang="en" sz="1300">
                <a:solidFill>
                  <a:srgbClr val="003057"/>
                </a:solidFill>
                <a:latin typeface="Roboto"/>
                <a:ea typeface="Roboto"/>
                <a:cs typeface="Roboto"/>
                <a:sym typeface="Roboto"/>
              </a:rPr>
              <a:t>Other important ones include </a:t>
            </a:r>
            <a:r>
              <a:rPr lang="en" sz="1300" u="sng">
                <a:solidFill>
                  <a:schemeClr val="hlink"/>
                </a:solidFill>
                <a:latin typeface="Roboto"/>
                <a:ea typeface="Roboto"/>
                <a:cs typeface="Roboto"/>
                <a:sym typeface="Roboto"/>
                <a:hlinkClick r:id="rId9"/>
              </a:rPr>
              <a:t>Lyft</a:t>
            </a:r>
            <a:r>
              <a:rPr lang="en" sz="1300">
                <a:solidFill>
                  <a:srgbClr val="003057"/>
                </a:solidFill>
                <a:latin typeface="Roboto"/>
                <a:ea typeface="Roboto"/>
                <a:cs typeface="Roboto"/>
                <a:sym typeface="Roboto"/>
              </a:rPr>
              <a:t>, </a:t>
            </a:r>
            <a:r>
              <a:rPr lang="en" sz="1300" u="sng">
                <a:solidFill>
                  <a:schemeClr val="hlink"/>
                </a:solidFill>
                <a:latin typeface="Roboto"/>
                <a:ea typeface="Roboto"/>
                <a:cs typeface="Roboto"/>
                <a:sym typeface="Roboto"/>
                <a:hlinkClick r:id="rId10"/>
              </a:rPr>
              <a:t>Audi A2D2 </a:t>
            </a:r>
            <a:r>
              <a:rPr lang="en" sz="1300">
                <a:solidFill>
                  <a:srgbClr val="003057"/>
                </a:solidFill>
                <a:latin typeface="Roboto"/>
                <a:ea typeface="Roboto"/>
                <a:cs typeface="Roboto"/>
                <a:sym typeface="Roboto"/>
              </a:rPr>
              <a:t>etc</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4"/>
          <p:cNvSpPr txBox="1">
            <a:spLocks noGrp="1"/>
          </p:cNvSpPr>
          <p:nvPr>
            <p:ph type="title"/>
          </p:nvPr>
        </p:nvSpPr>
        <p:spPr>
          <a:xfrm>
            <a:off x="311700" y="17257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Prior Art Comparisons</a:t>
            </a:r>
            <a:endParaRPr/>
          </a:p>
        </p:txBody>
      </p:sp>
      <p:graphicFrame>
        <p:nvGraphicFramePr>
          <p:cNvPr id="226" name="Google Shape;226;p34"/>
          <p:cNvGraphicFramePr/>
          <p:nvPr/>
        </p:nvGraphicFramePr>
        <p:xfrm>
          <a:off x="400000" y="876070"/>
          <a:ext cx="7985500" cy="4084145"/>
        </p:xfrm>
        <a:graphic>
          <a:graphicData uri="http://schemas.openxmlformats.org/drawingml/2006/table">
            <a:tbl>
              <a:tblPr>
                <a:noFill/>
                <a:tableStyleId>{EE3FCDE7-AB1D-4607-B0F2-EB0501EABD23}</a:tableStyleId>
              </a:tblPr>
              <a:tblGrid>
                <a:gridCol w="1403125">
                  <a:extLst>
                    <a:ext uri="{9D8B030D-6E8A-4147-A177-3AD203B41FA5}">
                      <a16:colId xmlns:a16="http://schemas.microsoft.com/office/drawing/2014/main" val="20000"/>
                    </a:ext>
                  </a:extLst>
                </a:gridCol>
                <a:gridCol w="934500">
                  <a:extLst>
                    <a:ext uri="{9D8B030D-6E8A-4147-A177-3AD203B41FA5}">
                      <a16:colId xmlns:a16="http://schemas.microsoft.com/office/drawing/2014/main" val="20001"/>
                    </a:ext>
                  </a:extLst>
                </a:gridCol>
                <a:gridCol w="1096300">
                  <a:extLst>
                    <a:ext uri="{9D8B030D-6E8A-4147-A177-3AD203B41FA5}">
                      <a16:colId xmlns:a16="http://schemas.microsoft.com/office/drawing/2014/main" val="20002"/>
                    </a:ext>
                  </a:extLst>
                </a:gridCol>
                <a:gridCol w="777825">
                  <a:extLst>
                    <a:ext uri="{9D8B030D-6E8A-4147-A177-3AD203B41FA5}">
                      <a16:colId xmlns:a16="http://schemas.microsoft.com/office/drawing/2014/main" val="20003"/>
                    </a:ext>
                  </a:extLst>
                </a:gridCol>
                <a:gridCol w="1015825">
                  <a:extLst>
                    <a:ext uri="{9D8B030D-6E8A-4147-A177-3AD203B41FA5}">
                      <a16:colId xmlns:a16="http://schemas.microsoft.com/office/drawing/2014/main" val="20004"/>
                    </a:ext>
                  </a:extLst>
                </a:gridCol>
                <a:gridCol w="742575">
                  <a:extLst>
                    <a:ext uri="{9D8B030D-6E8A-4147-A177-3AD203B41FA5}">
                      <a16:colId xmlns:a16="http://schemas.microsoft.com/office/drawing/2014/main" val="20005"/>
                    </a:ext>
                  </a:extLst>
                </a:gridCol>
                <a:gridCol w="1413650">
                  <a:extLst>
                    <a:ext uri="{9D8B030D-6E8A-4147-A177-3AD203B41FA5}">
                      <a16:colId xmlns:a16="http://schemas.microsoft.com/office/drawing/2014/main" val="20006"/>
                    </a:ext>
                  </a:extLst>
                </a:gridCol>
                <a:gridCol w="601700">
                  <a:extLst>
                    <a:ext uri="{9D8B030D-6E8A-4147-A177-3AD203B41FA5}">
                      <a16:colId xmlns:a16="http://schemas.microsoft.com/office/drawing/2014/main" val="20007"/>
                    </a:ext>
                  </a:extLst>
                </a:gridCol>
              </a:tblGrid>
              <a:tr h="681250">
                <a:tc>
                  <a:txBody>
                    <a:bodyPr/>
                    <a:lstStyle/>
                    <a:p>
                      <a:pPr marL="0" lvl="0" indent="0" algn="ctr" rtl="0">
                        <a:spcBef>
                          <a:spcPts val="0"/>
                        </a:spcBef>
                        <a:spcAft>
                          <a:spcPts val="0"/>
                        </a:spcAft>
                        <a:buNone/>
                      </a:pPr>
                      <a:r>
                        <a:rPr lang="en" sz="1200" b="1"/>
                        <a:t>Paper</a:t>
                      </a:r>
                      <a:endParaRPr sz="1200" b="1"/>
                    </a:p>
                  </a:txBody>
                  <a:tcPr marL="91425" marR="91425" marT="91425" marB="91425"/>
                </a:tc>
                <a:tc>
                  <a:txBody>
                    <a:bodyPr/>
                    <a:lstStyle/>
                    <a:p>
                      <a:pPr marL="0" lvl="0" indent="0" algn="ctr" rtl="0">
                        <a:spcBef>
                          <a:spcPts val="0"/>
                        </a:spcBef>
                        <a:spcAft>
                          <a:spcPts val="0"/>
                        </a:spcAft>
                        <a:buNone/>
                      </a:pPr>
                      <a:r>
                        <a:rPr lang="en" sz="1200" b="1"/>
                        <a:t>Modality</a:t>
                      </a:r>
                      <a:endParaRPr sz="1200" b="1"/>
                    </a:p>
                  </a:txBody>
                  <a:tcPr marL="91425" marR="91425" marT="91425" marB="91425"/>
                </a:tc>
                <a:tc>
                  <a:txBody>
                    <a:bodyPr/>
                    <a:lstStyle/>
                    <a:p>
                      <a:pPr marL="0" lvl="0" indent="0" algn="ctr" rtl="0">
                        <a:spcBef>
                          <a:spcPts val="0"/>
                        </a:spcBef>
                        <a:spcAft>
                          <a:spcPts val="0"/>
                        </a:spcAft>
                        <a:buNone/>
                      </a:pPr>
                      <a:r>
                        <a:rPr lang="en" sz="1200" b="1"/>
                        <a:t>Backbone NN Algorithm</a:t>
                      </a:r>
                      <a:endParaRPr sz="1200" b="1"/>
                    </a:p>
                  </a:txBody>
                  <a:tcPr marL="91425" marR="91425" marT="91425" marB="91425"/>
                </a:tc>
                <a:tc>
                  <a:txBody>
                    <a:bodyPr/>
                    <a:lstStyle/>
                    <a:p>
                      <a:pPr marL="0" lvl="0" indent="0" algn="ctr" rtl="0">
                        <a:spcBef>
                          <a:spcPts val="0"/>
                        </a:spcBef>
                        <a:spcAft>
                          <a:spcPts val="0"/>
                        </a:spcAft>
                        <a:buNone/>
                      </a:pPr>
                      <a:r>
                        <a:rPr lang="en" sz="1200" b="1"/>
                        <a:t>Open Source link</a:t>
                      </a:r>
                      <a:endParaRPr sz="1200" b="1"/>
                    </a:p>
                  </a:txBody>
                  <a:tcPr marL="91425" marR="91425" marT="91425" marB="91425"/>
                </a:tc>
                <a:tc>
                  <a:txBody>
                    <a:bodyPr/>
                    <a:lstStyle/>
                    <a:p>
                      <a:pPr marL="0" lvl="0" indent="0" algn="ctr" rtl="0">
                        <a:spcBef>
                          <a:spcPts val="0"/>
                        </a:spcBef>
                        <a:spcAft>
                          <a:spcPts val="0"/>
                        </a:spcAft>
                        <a:buNone/>
                      </a:pPr>
                      <a:r>
                        <a:rPr lang="en" sz="1200" b="1"/>
                        <a:t>Dataset</a:t>
                      </a:r>
                      <a:endParaRPr sz="1200" b="1"/>
                    </a:p>
                  </a:txBody>
                  <a:tcPr marL="91425" marR="91425" marT="91425" marB="91425"/>
                </a:tc>
                <a:tc>
                  <a:txBody>
                    <a:bodyPr/>
                    <a:lstStyle/>
                    <a:p>
                      <a:pPr marL="0" lvl="0" indent="0" algn="ctr" rtl="0">
                        <a:spcBef>
                          <a:spcPts val="0"/>
                        </a:spcBef>
                        <a:spcAft>
                          <a:spcPts val="0"/>
                        </a:spcAft>
                        <a:buNone/>
                      </a:pPr>
                      <a:r>
                        <a:rPr lang="en" sz="1200" b="1"/>
                        <a:t>Train/</a:t>
                      </a:r>
                      <a:endParaRPr sz="1200" b="1"/>
                    </a:p>
                    <a:p>
                      <a:pPr marL="0" lvl="0" indent="0" algn="ctr" rtl="0">
                        <a:spcBef>
                          <a:spcPts val="0"/>
                        </a:spcBef>
                        <a:spcAft>
                          <a:spcPts val="0"/>
                        </a:spcAft>
                        <a:buNone/>
                      </a:pPr>
                      <a:r>
                        <a:rPr lang="en" sz="1200" b="1"/>
                        <a:t>Test split</a:t>
                      </a:r>
                      <a:endParaRPr sz="1200" b="1"/>
                    </a:p>
                  </a:txBody>
                  <a:tcPr marL="91425" marR="91425" marT="91425" marB="91425"/>
                </a:tc>
                <a:tc>
                  <a:txBody>
                    <a:bodyPr/>
                    <a:lstStyle/>
                    <a:p>
                      <a:pPr marL="0" lvl="0" indent="0" algn="ctr" rtl="0">
                        <a:spcBef>
                          <a:spcPts val="0"/>
                        </a:spcBef>
                        <a:spcAft>
                          <a:spcPts val="0"/>
                        </a:spcAft>
                        <a:buNone/>
                      </a:pPr>
                      <a:r>
                        <a:rPr lang="en" sz="1200" b="1"/>
                        <a:t>Inference Time/ FPS</a:t>
                      </a:r>
                      <a:endParaRPr sz="1200" b="1"/>
                    </a:p>
                  </a:txBody>
                  <a:tcPr marL="91425" marR="91425" marT="91425" marB="91425"/>
                </a:tc>
                <a:tc>
                  <a:txBody>
                    <a:bodyPr/>
                    <a:lstStyle/>
                    <a:p>
                      <a:pPr marL="0" lvl="0" indent="0" algn="ctr" rtl="0">
                        <a:spcBef>
                          <a:spcPts val="0"/>
                        </a:spcBef>
                        <a:spcAft>
                          <a:spcPts val="0"/>
                        </a:spcAft>
                        <a:buNone/>
                      </a:pPr>
                      <a:r>
                        <a:rPr lang="en" sz="1200" b="1"/>
                        <a:t>mAP</a:t>
                      </a:r>
                      <a:endParaRPr sz="1200" b="1"/>
                    </a:p>
                    <a:p>
                      <a:pPr marL="0" lvl="0" indent="0" algn="ctr" rtl="0">
                        <a:spcBef>
                          <a:spcPts val="0"/>
                        </a:spcBef>
                        <a:spcAft>
                          <a:spcPts val="0"/>
                        </a:spcAft>
                        <a:buNone/>
                      </a:pPr>
                      <a:endParaRPr sz="1200" b="1"/>
                    </a:p>
                  </a:txBody>
                  <a:tcPr marL="91425" marR="91425" marT="91425" marB="91425"/>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sz="1200" u="sng">
                          <a:solidFill>
                            <a:schemeClr val="hlink"/>
                          </a:solidFill>
                          <a:hlinkClick r:id="rId3"/>
                        </a:rPr>
                        <a:t>EVA </a:t>
                      </a:r>
                      <a:r>
                        <a:rPr lang="en" sz="1200"/>
                        <a:t>(2021)</a:t>
                      </a:r>
                      <a:endParaRPr sz="1200"/>
                    </a:p>
                  </a:txBody>
                  <a:tcPr marL="91425" marR="91425" marT="91425" marB="91425"/>
                </a:tc>
                <a:tc>
                  <a:txBody>
                    <a:bodyPr/>
                    <a:lstStyle/>
                    <a:p>
                      <a:pPr marL="0" lvl="0" indent="0" algn="ctr" rtl="0">
                        <a:spcBef>
                          <a:spcPts val="0"/>
                        </a:spcBef>
                        <a:spcAft>
                          <a:spcPts val="0"/>
                        </a:spcAft>
                        <a:buNone/>
                      </a:pPr>
                      <a:r>
                        <a:rPr lang="en" sz="1200"/>
                        <a:t>Camera</a:t>
                      </a:r>
                      <a:endParaRPr sz="1200"/>
                    </a:p>
                  </a:txBody>
                  <a:tcPr marL="91425" marR="91425" marT="91425" marB="91425"/>
                </a:tc>
                <a:tc>
                  <a:txBody>
                    <a:bodyPr/>
                    <a:lstStyle/>
                    <a:p>
                      <a:pPr marL="0" lvl="0" indent="0" algn="ctr" rtl="0">
                        <a:spcBef>
                          <a:spcPts val="0"/>
                        </a:spcBef>
                        <a:spcAft>
                          <a:spcPts val="0"/>
                        </a:spcAft>
                        <a:buNone/>
                      </a:pPr>
                      <a:r>
                        <a:rPr lang="en" sz="1200"/>
                        <a:t>YOLO</a:t>
                      </a:r>
                      <a:endParaRPr sz="1200"/>
                    </a:p>
                  </a:txBody>
                  <a:tcPr marL="91425" marR="91425" marT="91425" marB="91425"/>
                </a:tc>
                <a:tc>
                  <a:txBody>
                    <a:bodyPr/>
                    <a:lstStyle/>
                    <a:p>
                      <a:pPr marL="0" lvl="0" indent="0" algn="ctr" rtl="0">
                        <a:spcBef>
                          <a:spcPts val="0"/>
                        </a:spcBef>
                        <a:spcAft>
                          <a:spcPts val="0"/>
                        </a:spcAft>
                        <a:buNone/>
                      </a:pPr>
                      <a:r>
                        <a:rPr lang="en" sz="1200" u="sng">
                          <a:solidFill>
                            <a:schemeClr val="hlink"/>
                          </a:solidFill>
                          <a:hlinkClick r:id="rId4"/>
                        </a:rPr>
                        <a:t>Link</a:t>
                      </a:r>
                      <a:endParaRPr sz="1200"/>
                    </a:p>
                  </a:txBody>
                  <a:tcPr marL="91425" marR="91425" marT="91425" marB="91425"/>
                </a:tc>
                <a:tc>
                  <a:txBody>
                    <a:bodyPr/>
                    <a:lstStyle/>
                    <a:p>
                      <a:pPr marL="0" lvl="0" indent="0" algn="ctr" rtl="0">
                        <a:spcBef>
                          <a:spcPts val="0"/>
                        </a:spcBef>
                        <a:spcAft>
                          <a:spcPts val="0"/>
                        </a:spcAft>
                        <a:buNone/>
                      </a:pPr>
                      <a:r>
                        <a:rPr lang="en" sz="1200" u="sng">
                          <a:solidFill>
                            <a:schemeClr val="hlink"/>
                          </a:solidFill>
                          <a:hlinkClick r:id="rId5"/>
                        </a:rPr>
                        <a:t>ETH-Sunnyday</a:t>
                      </a:r>
                      <a:endParaRPr sz="1200"/>
                    </a:p>
                  </a:txBody>
                  <a:tcPr marL="91425" marR="91425" marT="91425" marB="91425"/>
                </a:tc>
                <a:tc>
                  <a:txBody>
                    <a:bodyPr/>
                    <a:lstStyle/>
                    <a:p>
                      <a:pPr marL="0" lvl="0" indent="0" algn="ctr" rtl="0">
                        <a:spcBef>
                          <a:spcPts val="0"/>
                        </a:spcBef>
                        <a:spcAft>
                          <a:spcPts val="0"/>
                        </a:spcAft>
                        <a:buNone/>
                      </a:pPr>
                      <a:r>
                        <a:rPr lang="en" sz="1200"/>
                        <a:t>70/30</a:t>
                      </a:r>
                      <a:endParaRPr sz="1200"/>
                    </a:p>
                  </a:txBody>
                  <a:tcPr marL="91425" marR="91425" marT="91425" marB="91425"/>
                </a:tc>
                <a:tc>
                  <a:txBody>
                    <a:bodyPr/>
                    <a:lstStyle/>
                    <a:p>
                      <a:pPr marL="0" lvl="0" indent="0" algn="ctr" rtl="0">
                        <a:spcBef>
                          <a:spcPts val="0"/>
                        </a:spcBef>
                        <a:spcAft>
                          <a:spcPts val="0"/>
                        </a:spcAft>
                        <a:buNone/>
                      </a:pPr>
                      <a:r>
                        <a:rPr lang="en" sz="1200" b="1">
                          <a:highlight>
                            <a:srgbClr val="FFFF00"/>
                          </a:highlight>
                        </a:rPr>
                        <a:t>14 fps</a:t>
                      </a:r>
                      <a:endParaRPr sz="1200" b="1">
                        <a:highlight>
                          <a:srgbClr val="FFFF00"/>
                        </a:highlight>
                      </a:endParaRPr>
                    </a:p>
                  </a:txBody>
                  <a:tcPr marL="91425" marR="91425" marT="91425" marB="91425"/>
                </a:tc>
                <a:tc>
                  <a:txBody>
                    <a:bodyPr/>
                    <a:lstStyle/>
                    <a:p>
                      <a:pPr marL="0" lvl="0" indent="0" algn="ctr" rtl="0">
                        <a:spcBef>
                          <a:spcPts val="0"/>
                        </a:spcBef>
                        <a:spcAft>
                          <a:spcPts val="0"/>
                        </a:spcAft>
                        <a:buNone/>
                      </a:pPr>
                      <a:r>
                        <a:rPr lang="en" sz="1200"/>
                        <a:t>86.9</a:t>
                      </a:r>
                      <a:endParaRPr sz="1200"/>
                    </a:p>
                  </a:txBody>
                  <a:tcPr marL="91425" marR="91425" marT="91425" marB="91425"/>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sz="1200" u="sng">
                          <a:solidFill>
                            <a:schemeClr val="hlink"/>
                          </a:solidFill>
                          <a:hlinkClick r:id="rId6"/>
                        </a:rPr>
                        <a:t>ComplexYOLO</a:t>
                      </a:r>
                      <a:r>
                        <a:rPr lang="en" sz="1200"/>
                        <a:t> (2018)</a:t>
                      </a:r>
                      <a:endParaRPr sz="1200"/>
                    </a:p>
                  </a:txBody>
                  <a:tcPr marL="91425" marR="91425" marT="91425" marB="91425"/>
                </a:tc>
                <a:tc>
                  <a:txBody>
                    <a:bodyPr/>
                    <a:lstStyle/>
                    <a:p>
                      <a:pPr marL="0" lvl="0" indent="0" algn="ctr" rtl="0">
                        <a:spcBef>
                          <a:spcPts val="0"/>
                        </a:spcBef>
                        <a:spcAft>
                          <a:spcPts val="0"/>
                        </a:spcAft>
                        <a:buNone/>
                      </a:pPr>
                      <a:r>
                        <a:rPr lang="en" sz="1200"/>
                        <a:t>Lidar</a:t>
                      </a:r>
                      <a:endParaRPr sz="1200"/>
                    </a:p>
                  </a:txBody>
                  <a:tcPr marL="91425" marR="91425" marT="91425" marB="91425"/>
                </a:tc>
                <a:tc>
                  <a:txBody>
                    <a:bodyPr/>
                    <a:lstStyle/>
                    <a:p>
                      <a:pPr marL="0" lvl="0" indent="0" algn="ctr" rtl="0">
                        <a:spcBef>
                          <a:spcPts val="0"/>
                        </a:spcBef>
                        <a:spcAft>
                          <a:spcPts val="0"/>
                        </a:spcAft>
                        <a:buNone/>
                      </a:pPr>
                      <a:r>
                        <a:rPr lang="en" sz="1200"/>
                        <a:t>YOLOv2 + ERPN</a:t>
                      </a:r>
                      <a:endParaRPr sz="1200"/>
                    </a:p>
                  </a:txBody>
                  <a:tcPr marL="91425" marR="91425" marT="91425" marB="91425"/>
                </a:tc>
                <a:tc>
                  <a:txBody>
                    <a:bodyPr/>
                    <a:lstStyle/>
                    <a:p>
                      <a:pPr marL="0" lvl="0" indent="0" algn="ctr" rtl="0">
                        <a:spcBef>
                          <a:spcPts val="0"/>
                        </a:spcBef>
                        <a:spcAft>
                          <a:spcPts val="0"/>
                        </a:spcAft>
                        <a:buNone/>
                      </a:pPr>
                      <a:r>
                        <a:rPr lang="en" sz="1200" u="sng">
                          <a:solidFill>
                            <a:schemeClr val="hlink"/>
                          </a:solidFill>
                          <a:hlinkClick r:id="rId7"/>
                        </a:rPr>
                        <a:t>Link</a:t>
                      </a:r>
                      <a:endParaRPr sz="1200"/>
                    </a:p>
                  </a:txBody>
                  <a:tcPr marL="91425" marR="91425" marT="91425" marB="91425"/>
                </a:tc>
                <a:tc>
                  <a:txBody>
                    <a:bodyPr/>
                    <a:lstStyle/>
                    <a:p>
                      <a:pPr marL="0" lvl="0" indent="0" algn="ctr" rtl="0">
                        <a:spcBef>
                          <a:spcPts val="0"/>
                        </a:spcBef>
                        <a:spcAft>
                          <a:spcPts val="0"/>
                        </a:spcAft>
                        <a:buNone/>
                      </a:pPr>
                      <a:r>
                        <a:rPr lang="en" sz="1200"/>
                        <a:t>KITTI</a:t>
                      </a:r>
                      <a:endParaRPr sz="1200"/>
                    </a:p>
                  </a:txBody>
                  <a:tcPr marL="91425" marR="91425" marT="91425" marB="91425"/>
                </a:tc>
                <a:tc>
                  <a:txBody>
                    <a:bodyPr/>
                    <a:lstStyle/>
                    <a:p>
                      <a:pPr marL="0" lvl="0" indent="0" algn="ctr" rtl="0">
                        <a:spcBef>
                          <a:spcPts val="0"/>
                        </a:spcBef>
                        <a:spcAft>
                          <a:spcPts val="0"/>
                        </a:spcAft>
                        <a:buNone/>
                      </a:pPr>
                      <a:r>
                        <a:rPr lang="en" sz="1200"/>
                        <a:t>85/15</a:t>
                      </a:r>
                      <a:endParaRPr sz="1200"/>
                    </a:p>
                  </a:txBody>
                  <a:tcPr marL="91425" marR="91425" marT="91425" marB="91425"/>
                </a:tc>
                <a:tc>
                  <a:txBody>
                    <a:bodyPr/>
                    <a:lstStyle/>
                    <a:p>
                      <a:pPr marL="0" lvl="0" indent="0" algn="ctr" rtl="0">
                        <a:spcBef>
                          <a:spcPts val="0"/>
                        </a:spcBef>
                        <a:spcAft>
                          <a:spcPts val="0"/>
                        </a:spcAft>
                        <a:buNone/>
                      </a:pPr>
                      <a:r>
                        <a:rPr lang="en" sz="1200" b="1">
                          <a:highlight>
                            <a:srgbClr val="FF0000"/>
                          </a:highlight>
                        </a:rPr>
                        <a:t>30</a:t>
                      </a:r>
                      <a:r>
                        <a:rPr lang="en" sz="1200">
                          <a:highlight>
                            <a:srgbClr val="FF0000"/>
                          </a:highlight>
                        </a:rPr>
                        <a:t> fps</a:t>
                      </a:r>
                      <a:r>
                        <a:rPr lang="en" sz="1200"/>
                        <a:t> (Nvidia 1060)</a:t>
                      </a:r>
                      <a:endParaRPr sz="1200"/>
                    </a:p>
                    <a:p>
                      <a:pPr marL="0" lvl="0" indent="0" algn="ctr" rtl="0">
                        <a:spcBef>
                          <a:spcPts val="0"/>
                        </a:spcBef>
                        <a:spcAft>
                          <a:spcPts val="0"/>
                        </a:spcAft>
                        <a:buNone/>
                      </a:pPr>
                      <a:r>
                        <a:rPr lang="en" sz="1200" b="1"/>
                        <a:t>2 fps</a:t>
                      </a:r>
                      <a:r>
                        <a:rPr lang="en" sz="1200"/>
                        <a:t> on i7 10th gen CPU</a:t>
                      </a:r>
                      <a:endParaRPr sz="1200"/>
                    </a:p>
                  </a:txBody>
                  <a:tcPr marL="91425" marR="91425" marT="91425" marB="91425"/>
                </a:tc>
                <a:tc>
                  <a:txBody>
                    <a:bodyPr/>
                    <a:lstStyle/>
                    <a:p>
                      <a:pPr marL="0" lvl="0" indent="0" algn="ctr" rtl="0">
                        <a:spcBef>
                          <a:spcPts val="0"/>
                        </a:spcBef>
                        <a:spcAft>
                          <a:spcPts val="0"/>
                        </a:spcAft>
                        <a:buNone/>
                      </a:pPr>
                      <a:r>
                        <a:rPr lang="en" sz="1200"/>
                        <a:t>54.33</a:t>
                      </a:r>
                      <a:endParaRPr sz="1200"/>
                    </a:p>
                  </a:txBody>
                  <a:tcPr marL="91425" marR="91425" marT="91425" marB="91425"/>
                </a:tc>
                <a:extLst>
                  <a:ext uri="{0D108BD9-81ED-4DB2-BD59-A6C34878D82A}">
                    <a16:rowId xmlns:a16="http://schemas.microsoft.com/office/drawing/2014/main" val="10002"/>
                  </a:ext>
                </a:extLst>
              </a:tr>
              <a:tr h="396200">
                <a:tc>
                  <a:txBody>
                    <a:bodyPr/>
                    <a:lstStyle/>
                    <a:p>
                      <a:pPr marL="0" lvl="0" indent="0" algn="ctr" rtl="0">
                        <a:spcBef>
                          <a:spcPts val="0"/>
                        </a:spcBef>
                        <a:spcAft>
                          <a:spcPts val="0"/>
                        </a:spcAft>
                        <a:buNone/>
                      </a:pPr>
                      <a:r>
                        <a:rPr lang="en" sz="1200" u="sng">
                          <a:solidFill>
                            <a:schemeClr val="hlink"/>
                          </a:solidFill>
                          <a:hlinkClick r:id="rId8"/>
                        </a:rPr>
                        <a:t>PointPillars</a:t>
                      </a:r>
                      <a:r>
                        <a:rPr lang="en" sz="1200"/>
                        <a:t> (2019)</a:t>
                      </a:r>
                      <a:endParaRPr sz="1200"/>
                    </a:p>
                  </a:txBody>
                  <a:tcPr marL="91425" marR="91425" marT="91425" marB="91425"/>
                </a:tc>
                <a:tc>
                  <a:txBody>
                    <a:bodyPr/>
                    <a:lstStyle/>
                    <a:p>
                      <a:pPr marL="0" lvl="0" indent="0" algn="ctr" rtl="0">
                        <a:spcBef>
                          <a:spcPts val="0"/>
                        </a:spcBef>
                        <a:spcAft>
                          <a:spcPts val="0"/>
                        </a:spcAft>
                        <a:buNone/>
                      </a:pPr>
                      <a:r>
                        <a:rPr lang="en" sz="1200"/>
                        <a:t>Lidar</a:t>
                      </a:r>
                      <a:endParaRPr sz="1200"/>
                    </a:p>
                  </a:txBody>
                  <a:tcPr marL="91425" marR="91425" marT="91425" marB="91425"/>
                </a:tc>
                <a:tc>
                  <a:txBody>
                    <a:bodyPr/>
                    <a:lstStyle/>
                    <a:p>
                      <a:pPr marL="0" lvl="0" indent="0" algn="ctr" rtl="0">
                        <a:spcBef>
                          <a:spcPts val="0"/>
                        </a:spcBef>
                        <a:spcAft>
                          <a:spcPts val="0"/>
                        </a:spcAft>
                        <a:buNone/>
                      </a:pPr>
                      <a:r>
                        <a:rPr lang="en" sz="1200"/>
                        <a:t>2D CNN</a:t>
                      </a:r>
                      <a:endParaRPr sz="1200"/>
                    </a:p>
                  </a:txBody>
                  <a:tcPr marL="91425" marR="91425" marT="91425" marB="91425"/>
                </a:tc>
                <a:tc>
                  <a:txBody>
                    <a:bodyPr/>
                    <a:lstStyle/>
                    <a:p>
                      <a:pPr marL="0" lvl="0" indent="0" algn="ctr" rtl="0">
                        <a:spcBef>
                          <a:spcPts val="0"/>
                        </a:spcBef>
                        <a:spcAft>
                          <a:spcPts val="0"/>
                        </a:spcAft>
                        <a:buNone/>
                      </a:pPr>
                      <a:r>
                        <a:rPr lang="en" sz="1200" u="sng">
                          <a:solidFill>
                            <a:schemeClr val="hlink"/>
                          </a:solidFill>
                          <a:hlinkClick r:id="rId9"/>
                        </a:rPr>
                        <a:t>Link</a:t>
                      </a:r>
                      <a:endParaRPr sz="1200"/>
                    </a:p>
                  </a:txBody>
                  <a:tcPr marL="91425" marR="91425" marT="91425" marB="91425"/>
                </a:tc>
                <a:tc>
                  <a:txBody>
                    <a:bodyPr/>
                    <a:lstStyle/>
                    <a:p>
                      <a:pPr marL="0" lvl="0" indent="0" algn="ctr" rtl="0">
                        <a:spcBef>
                          <a:spcPts val="0"/>
                        </a:spcBef>
                        <a:spcAft>
                          <a:spcPts val="0"/>
                        </a:spcAft>
                        <a:buNone/>
                      </a:pPr>
                      <a:r>
                        <a:rPr lang="en" sz="1200"/>
                        <a:t>Kitti/ NuScenes</a:t>
                      </a:r>
                      <a:endParaRPr sz="1200"/>
                    </a:p>
                  </a:txBody>
                  <a:tcPr marL="91425" marR="91425" marT="91425" marB="91425"/>
                </a:tc>
                <a:tc>
                  <a:txBody>
                    <a:bodyPr/>
                    <a:lstStyle/>
                    <a:p>
                      <a:pPr marL="0" lvl="0" indent="0" algn="ctr" rtl="0">
                        <a:spcBef>
                          <a:spcPts val="0"/>
                        </a:spcBef>
                        <a:spcAft>
                          <a:spcPts val="0"/>
                        </a:spcAft>
                        <a:buNone/>
                      </a:pPr>
                      <a:r>
                        <a:rPr lang="en" sz="1200"/>
                        <a:t>50/50</a:t>
                      </a:r>
                      <a:endParaRPr sz="1200"/>
                    </a:p>
                  </a:txBody>
                  <a:tcPr marL="91425" marR="91425" marT="91425" marB="91425"/>
                </a:tc>
                <a:tc>
                  <a:txBody>
                    <a:bodyPr/>
                    <a:lstStyle/>
                    <a:p>
                      <a:pPr marL="0" lvl="0" indent="0" algn="ctr" rtl="0">
                        <a:spcBef>
                          <a:spcPts val="0"/>
                        </a:spcBef>
                        <a:spcAft>
                          <a:spcPts val="0"/>
                        </a:spcAft>
                        <a:buNone/>
                      </a:pPr>
                      <a:r>
                        <a:rPr lang="en" sz="1200" b="1">
                          <a:solidFill>
                            <a:schemeClr val="dk1"/>
                          </a:solidFill>
                        </a:rPr>
                        <a:t>62</a:t>
                      </a:r>
                      <a:r>
                        <a:rPr lang="en" sz="1200">
                          <a:solidFill>
                            <a:schemeClr val="dk1"/>
                          </a:solidFill>
                        </a:rPr>
                        <a:t> fps (GPU)</a:t>
                      </a:r>
                      <a:endParaRPr sz="1200">
                        <a:solidFill>
                          <a:schemeClr val="dk1"/>
                        </a:solidFill>
                      </a:endParaRPr>
                    </a:p>
                    <a:p>
                      <a:pPr marL="0" lvl="0" indent="0" algn="ctr" rtl="0">
                        <a:spcBef>
                          <a:spcPts val="0"/>
                        </a:spcBef>
                        <a:spcAft>
                          <a:spcPts val="0"/>
                        </a:spcAft>
                        <a:buNone/>
                      </a:pPr>
                      <a:endParaRPr sz="1200"/>
                    </a:p>
                  </a:txBody>
                  <a:tcPr marL="91425" marR="91425" marT="91425" marB="91425"/>
                </a:tc>
                <a:tc>
                  <a:txBody>
                    <a:bodyPr/>
                    <a:lstStyle/>
                    <a:p>
                      <a:pPr marL="0" lvl="0" indent="0" algn="ctr" rtl="0">
                        <a:spcBef>
                          <a:spcPts val="0"/>
                        </a:spcBef>
                        <a:spcAft>
                          <a:spcPts val="0"/>
                        </a:spcAft>
                        <a:buNone/>
                      </a:pPr>
                      <a:r>
                        <a:rPr lang="en" sz="1200"/>
                        <a:t>66</a:t>
                      </a:r>
                      <a:endParaRPr sz="1200"/>
                    </a:p>
                  </a:txBody>
                  <a:tcPr marL="91425" marR="91425" marT="91425" marB="91425"/>
                </a:tc>
                <a:extLst>
                  <a:ext uri="{0D108BD9-81ED-4DB2-BD59-A6C34878D82A}">
                    <a16:rowId xmlns:a16="http://schemas.microsoft.com/office/drawing/2014/main" val="10003"/>
                  </a:ext>
                </a:extLst>
              </a:tr>
              <a:tr h="450700">
                <a:tc>
                  <a:txBody>
                    <a:bodyPr/>
                    <a:lstStyle/>
                    <a:p>
                      <a:pPr marL="0" lvl="0" indent="0" algn="ctr" rtl="0">
                        <a:spcBef>
                          <a:spcPts val="0"/>
                        </a:spcBef>
                        <a:spcAft>
                          <a:spcPts val="0"/>
                        </a:spcAft>
                        <a:buNone/>
                      </a:pPr>
                      <a:r>
                        <a:rPr lang="en" sz="1200" u="sng">
                          <a:solidFill>
                            <a:schemeClr val="hlink"/>
                          </a:solidFill>
                          <a:hlinkClick r:id="rId10"/>
                        </a:rPr>
                        <a:t>Contfuse</a:t>
                      </a:r>
                      <a:r>
                        <a:rPr lang="en" sz="1200"/>
                        <a:t> (2018)</a:t>
                      </a:r>
                      <a:endParaRPr sz="1200"/>
                    </a:p>
                  </a:txBody>
                  <a:tcPr marL="91425" marR="91425" marT="91425" marB="91425"/>
                </a:tc>
                <a:tc>
                  <a:txBody>
                    <a:bodyPr/>
                    <a:lstStyle/>
                    <a:p>
                      <a:pPr marL="0" lvl="0" indent="0" algn="ctr" rtl="0">
                        <a:spcBef>
                          <a:spcPts val="0"/>
                        </a:spcBef>
                        <a:spcAft>
                          <a:spcPts val="0"/>
                        </a:spcAft>
                        <a:buNone/>
                      </a:pPr>
                      <a:r>
                        <a:rPr lang="en" sz="1200"/>
                        <a:t>Lidar + Camera</a:t>
                      </a:r>
                      <a:endParaRPr sz="1200"/>
                    </a:p>
                  </a:txBody>
                  <a:tcPr marL="91425" marR="91425" marT="91425" marB="91425"/>
                </a:tc>
                <a:tc>
                  <a:txBody>
                    <a:bodyPr/>
                    <a:lstStyle/>
                    <a:p>
                      <a:pPr marL="0" lvl="0" indent="0" algn="ctr" rtl="0">
                        <a:spcBef>
                          <a:spcPts val="0"/>
                        </a:spcBef>
                        <a:spcAft>
                          <a:spcPts val="0"/>
                        </a:spcAft>
                        <a:buNone/>
                      </a:pPr>
                      <a:r>
                        <a:rPr lang="en" sz="1200"/>
                        <a:t>ResNet18</a:t>
                      </a:r>
                      <a:endParaRPr sz="1200"/>
                    </a:p>
                  </a:txBody>
                  <a:tcPr marL="91425" marR="91425" marT="91425" marB="91425"/>
                </a:tc>
                <a:tc>
                  <a:txBody>
                    <a:bodyPr/>
                    <a:lstStyle/>
                    <a:p>
                      <a:pPr marL="0" lvl="0" indent="0" algn="ctr" rtl="0">
                        <a:spcBef>
                          <a:spcPts val="0"/>
                        </a:spcBef>
                        <a:spcAft>
                          <a:spcPts val="0"/>
                        </a:spcAft>
                        <a:buNone/>
                      </a:pPr>
                      <a:r>
                        <a:rPr lang="en" sz="1200" u="sng">
                          <a:solidFill>
                            <a:schemeClr val="hlink"/>
                          </a:solidFill>
                          <a:hlinkClick r:id="rId11"/>
                        </a:rPr>
                        <a:t>Link</a:t>
                      </a:r>
                      <a:endParaRPr sz="1200"/>
                    </a:p>
                  </a:txBody>
                  <a:tcPr marL="91425" marR="91425" marT="91425" marB="91425"/>
                </a:tc>
                <a:tc>
                  <a:txBody>
                    <a:bodyPr/>
                    <a:lstStyle/>
                    <a:p>
                      <a:pPr marL="0" lvl="0" indent="0" algn="ctr" rtl="0">
                        <a:spcBef>
                          <a:spcPts val="0"/>
                        </a:spcBef>
                        <a:spcAft>
                          <a:spcPts val="0"/>
                        </a:spcAft>
                        <a:buNone/>
                      </a:pPr>
                      <a:r>
                        <a:rPr lang="en" sz="1200"/>
                        <a:t>KITTI</a:t>
                      </a:r>
                      <a:endParaRPr sz="1200"/>
                    </a:p>
                  </a:txBody>
                  <a:tcPr marL="91425" marR="91425" marT="91425" marB="91425"/>
                </a:tc>
                <a:tc>
                  <a:txBody>
                    <a:bodyPr/>
                    <a:lstStyle/>
                    <a:p>
                      <a:pPr marL="0" lvl="0" indent="0" algn="ctr" rtl="0">
                        <a:spcBef>
                          <a:spcPts val="0"/>
                        </a:spcBef>
                        <a:spcAft>
                          <a:spcPts val="0"/>
                        </a:spcAft>
                        <a:buNone/>
                      </a:pPr>
                      <a:r>
                        <a:rPr lang="en" sz="1200"/>
                        <a:t>50/50</a:t>
                      </a:r>
                      <a:endParaRPr sz="1200"/>
                    </a:p>
                  </a:txBody>
                  <a:tcPr marL="91425" marR="91425" marT="91425" marB="91425"/>
                </a:tc>
                <a:tc>
                  <a:txBody>
                    <a:bodyPr/>
                    <a:lstStyle/>
                    <a:p>
                      <a:pPr marL="0" lvl="0" indent="0" algn="ctr" rtl="0">
                        <a:spcBef>
                          <a:spcPts val="0"/>
                        </a:spcBef>
                        <a:spcAft>
                          <a:spcPts val="0"/>
                        </a:spcAft>
                        <a:buNone/>
                      </a:pPr>
                      <a:r>
                        <a:rPr lang="en" sz="1200" b="1">
                          <a:solidFill>
                            <a:schemeClr val="dk1"/>
                          </a:solidFill>
                        </a:rPr>
                        <a:t>16 </a:t>
                      </a:r>
                      <a:r>
                        <a:rPr lang="en" sz="1200">
                          <a:solidFill>
                            <a:schemeClr val="dk1"/>
                          </a:solidFill>
                        </a:rPr>
                        <a:t>fps</a:t>
                      </a:r>
                      <a:endParaRPr sz="1200"/>
                    </a:p>
                  </a:txBody>
                  <a:tcPr marL="91425" marR="91425" marT="91425" marB="91425"/>
                </a:tc>
                <a:tc>
                  <a:txBody>
                    <a:bodyPr/>
                    <a:lstStyle/>
                    <a:p>
                      <a:pPr marL="0" lvl="0" indent="0" algn="ctr" rtl="0">
                        <a:spcBef>
                          <a:spcPts val="0"/>
                        </a:spcBef>
                        <a:spcAft>
                          <a:spcPts val="0"/>
                        </a:spcAft>
                        <a:buNone/>
                      </a:pPr>
                      <a:r>
                        <a:rPr lang="en" sz="1200"/>
                        <a:t>70</a:t>
                      </a:r>
                      <a:endParaRPr sz="1200"/>
                    </a:p>
                  </a:txBody>
                  <a:tcPr marL="91425" marR="91425" marT="91425" marB="91425"/>
                </a:tc>
                <a:extLst>
                  <a:ext uri="{0D108BD9-81ED-4DB2-BD59-A6C34878D82A}">
                    <a16:rowId xmlns:a16="http://schemas.microsoft.com/office/drawing/2014/main" val="10004"/>
                  </a:ext>
                </a:extLst>
              </a:tr>
              <a:tr h="679550">
                <a:tc>
                  <a:txBody>
                    <a:bodyPr/>
                    <a:lstStyle/>
                    <a:p>
                      <a:pPr marL="0" lvl="0" indent="0" algn="ctr" rtl="0">
                        <a:spcBef>
                          <a:spcPts val="0"/>
                        </a:spcBef>
                        <a:spcAft>
                          <a:spcPts val="0"/>
                        </a:spcAft>
                        <a:buNone/>
                      </a:pPr>
                      <a:r>
                        <a:rPr lang="en" sz="1200" u="sng">
                          <a:solidFill>
                            <a:schemeClr val="hlink"/>
                          </a:solidFill>
                          <a:hlinkClick r:id="rId12"/>
                        </a:rPr>
                        <a:t>Center Point </a:t>
                      </a:r>
                      <a:r>
                        <a:rPr lang="en" sz="1200"/>
                        <a:t>(2021)</a:t>
                      </a:r>
                      <a:endParaRPr sz="1200"/>
                    </a:p>
                  </a:txBody>
                  <a:tcPr marL="91425" marR="91425" marT="91425" marB="91425"/>
                </a:tc>
                <a:tc>
                  <a:txBody>
                    <a:bodyPr/>
                    <a:lstStyle/>
                    <a:p>
                      <a:pPr marL="0" lvl="0" indent="0" algn="ctr" rtl="0">
                        <a:spcBef>
                          <a:spcPts val="0"/>
                        </a:spcBef>
                        <a:spcAft>
                          <a:spcPts val="0"/>
                        </a:spcAft>
                        <a:buNone/>
                      </a:pPr>
                      <a:r>
                        <a:rPr lang="en" sz="1200"/>
                        <a:t>Lidar</a:t>
                      </a:r>
                      <a:endParaRPr sz="1200"/>
                    </a:p>
                  </a:txBody>
                  <a:tcPr marL="91425" marR="91425" marT="91425" marB="91425"/>
                </a:tc>
                <a:tc>
                  <a:txBody>
                    <a:bodyPr/>
                    <a:lstStyle/>
                    <a:p>
                      <a:pPr marL="0" lvl="0" indent="0" algn="ctr" rtl="0">
                        <a:spcBef>
                          <a:spcPts val="0"/>
                        </a:spcBef>
                        <a:spcAft>
                          <a:spcPts val="0"/>
                        </a:spcAft>
                        <a:buNone/>
                      </a:pPr>
                      <a:r>
                        <a:rPr lang="en" sz="1200"/>
                        <a:t>VoxelNet/ PointPillars</a:t>
                      </a:r>
                      <a:endParaRPr sz="1200"/>
                    </a:p>
                  </a:txBody>
                  <a:tcPr marL="91425" marR="91425" marT="91425" marB="91425"/>
                </a:tc>
                <a:tc>
                  <a:txBody>
                    <a:bodyPr/>
                    <a:lstStyle/>
                    <a:p>
                      <a:pPr marL="0" lvl="0" indent="0" algn="ctr" rtl="0">
                        <a:spcBef>
                          <a:spcPts val="0"/>
                        </a:spcBef>
                        <a:spcAft>
                          <a:spcPts val="0"/>
                        </a:spcAft>
                        <a:buNone/>
                      </a:pPr>
                      <a:r>
                        <a:rPr lang="en" sz="1200" u="sng">
                          <a:solidFill>
                            <a:schemeClr val="hlink"/>
                          </a:solidFill>
                          <a:hlinkClick r:id="rId13"/>
                        </a:rPr>
                        <a:t>Link</a:t>
                      </a:r>
                      <a:endParaRPr sz="1200"/>
                    </a:p>
                  </a:txBody>
                  <a:tcPr marL="91425" marR="91425" marT="91425" marB="91425"/>
                </a:tc>
                <a:tc>
                  <a:txBody>
                    <a:bodyPr/>
                    <a:lstStyle/>
                    <a:p>
                      <a:pPr marL="0" lvl="0" indent="0" algn="ctr" rtl="0">
                        <a:spcBef>
                          <a:spcPts val="0"/>
                        </a:spcBef>
                        <a:spcAft>
                          <a:spcPts val="0"/>
                        </a:spcAft>
                        <a:buNone/>
                      </a:pPr>
                      <a:r>
                        <a:rPr lang="en" sz="1200"/>
                        <a:t>NuScenes/ Waymo</a:t>
                      </a:r>
                      <a:endParaRPr sz="1200"/>
                    </a:p>
                  </a:txBody>
                  <a:tcPr marL="91425" marR="91425" marT="91425" marB="91425"/>
                </a:tc>
                <a:tc>
                  <a:txBody>
                    <a:bodyPr/>
                    <a:lstStyle/>
                    <a:p>
                      <a:pPr marL="0" lvl="0" indent="0" algn="ctr" rtl="0">
                        <a:spcBef>
                          <a:spcPts val="0"/>
                        </a:spcBef>
                        <a:spcAft>
                          <a:spcPts val="0"/>
                        </a:spcAft>
                        <a:buNone/>
                      </a:pPr>
                      <a:r>
                        <a:rPr lang="en" sz="1200"/>
                        <a:t>60/40</a:t>
                      </a:r>
                      <a:endParaRPr sz="1200"/>
                    </a:p>
                  </a:txBody>
                  <a:tcPr marL="91425" marR="91425" marT="91425" marB="91425"/>
                </a:tc>
                <a:tc>
                  <a:txBody>
                    <a:bodyPr/>
                    <a:lstStyle/>
                    <a:p>
                      <a:pPr marL="0" lvl="0" indent="0" algn="ctr" rtl="0">
                        <a:spcBef>
                          <a:spcPts val="0"/>
                        </a:spcBef>
                        <a:spcAft>
                          <a:spcPts val="0"/>
                        </a:spcAft>
                        <a:buNone/>
                      </a:pPr>
                      <a:r>
                        <a:rPr lang="en" sz="1200"/>
                        <a:t>11 fps  (Waymo), 16 fps (NuScenes)</a:t>
                      </a:r>
                      <a:endParaRPr sz="1200"/>
                    </a:p>
                  </a:txBody>
                  <a:tcPr marL="91425" marR="91425" marT="91425" marB="91425"/>
                </a:tc>
                <a:tc>
                  <a:txBody>
                    <a:bodyPr/>
                    <a:lstStyle/>
                    <a:p>
                      <a:pPr marL="0" lvl="0" indent="0" algn="ctr" rtl="0">
                        <a:spcBef>
                          <a:spcPts val="0"/>
                        </a:spcBef>
                        <a:spcAft>
                          <a:spcPts val="0"/>
                        </a:spcAft>
                        <a:buNone/>
                      </a:pPr>
                      <a:r>
                        <a:rPr lang="en" sz="1200"/>
                        <a:t>68.8</a:t>
                      </a:r>
                      <a:endParaRPr sz="1200"/>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2554</Words>
  <Application>Microsoft Office PowerPoint</Application>
  <PresentationFormat>On-screen Show (16:9)</PresentationFormat>
  <Paragraphs>321</Paragraphs>
  <Slides>29</Slides>
  <Notes>29</Notes>
  <HiddenSlides>0</HiddenSlides>
  <MMClips>6</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29</vt:i4>
      </vt:variant>
    </vt:vector>
  </HeadingPairs>
  <TitlesOfParts>
    <vt:vector size="35" baseType="lpstr">
      <vt:lpstr>Calibri</vt:lpstr>
      <vt:lpstr>Roboto</vt:lpstr>
      <vt:lpstr>Arial</vt:lpstr>
      <vt:lpstr>Simple Light</vt:lpstr>
      <vt:lpstr>Custom Design</vt:lpstr>
      <vt:lpstr>1_Custom Design</vt:lpstr>
      <vt:lpstr>LiDAR based 3D Object Detection using Pointpillars on Intel NCS2 Edge Devices</vt:lpstr>
      <vt:lpstr>Progress  </vt:lpstr>
      <vt:lpstr>Pipeline of model inference</vt:lpstr>
      <vt:lpstr>Lidar-based 3D Object Detection Inference Model</vt:lpstr>
      <vt:lpstr>Fusion Inference Model</vt:lpstr>
      <vt:lpstr>LiDAR Based 3D Object Detection</vt:lpstr>
      <vt:lpstr>KiTTi Dataset</vt:lpstr>
      <vt:lpstr>Dataset Comparisons </vt:lpstr>
      <vt:lpstr>Prior Art Comparisons</vt:lpstr>
      <vt:lpstr>OpenVINO optimization for 3D object detection</vt:lpstr>
      <vt:lpstr>OpenVINO optimization </vt:lpstr>
      <vt:lpstr>OpenVINO based Implementation for Intel NCS2 Stick</vt:lpstr>
      <vt:lpstr>Errors faced</vt:lpstr>
      <vt:lpstr>OpenVINO based Implementation for Intel NCS2 Stick</vt:lpstr>
      <vt:lpstr>PointPillars model</vt:lpstr>
      <vt:lpstr>Sample output Frame</vt:lpstr>
      <vt:lpstr>Steps to load and run models on Intel NCS2</vt:lpstr>
      <vt:lpstr>Comparing with Fast EVA Project</vt:lpstr>
      <vt:lpstr>Model Performance</vt:lpstr>
      <vt:lpstr>Model Performance – Offline Detection</vt:lpstr>
      <vt:lpstr>Model Performance – Online Detection with Frame Dropping</vt:lpstr>
      <vt:lpstr>Model Performance</vt:lpstr>
      <vt:lpstr>Model Performance</vt:lpstr>
      <vt:lpstr>Model Performance</vt:lpstr>
      <vt:lpstr>Conclusion</vt:lpstr>
      <vt:lpstr>Conclusion</vt:lpstr>
      <vt:lpstr>Open-Source Code References </vt:lpstr>
      <vt:lpstr>References </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LiDAR based 3D Object Detection using Pointpillars on Intel NCS2 Edge Devices</dc:title>
  <cp:lastModifiedBy>Jaishanker, Vijay Saravana</cp:lastModifiedBy>
  <cp:revision>15</cp:revision>
  <dcterms:modified xsi:type="dcterms:W3CDTF">2022-12-10T08:19:27Z</dcterms:modified>
</cp:coreProperties>
</file>